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 id="2147483659" r:id="rId5"/>
  </p:sldMasterIdLst>
  <p:notesMasterIdLst>
    <p:notesMasterId r:id="rId59"/>
  </p:notesMasterIdLst>
  <p:handoutMasterIdLst>
    <p:handoutMasterId r:id="rId60"/>
  </p:handoutMasterIdLst>
  <p:sldIdLst>
    <p:sldId id="377" r:id="rId6"/>
    <p:sldId id="407" r:id="rId7"/>
    <p:sldId id="1009" r:id="rId8"/>
    <p:sldId id="331" r:id="rId9"/>
    <p:sldId id="1010" r:id="rId10"/>
    <p:sldId id="1012" r:id="rId11"/>
    <p:sldId id="379" r:id="rId12"/>
    <p:sldId id="376" r:id="rId13"/>
    <p:sldId id="1018" r:id="rId14"/>
    <p:sldId id="408" r:id="rId15"/>
    <p:sldId id="1008" r:id="rId16"/>
    <p:sldId id="1007" r:id="rId17"/>
    <p:sldId id="641" r:id="rId18"/>
    <p:sldId id="788" r:id="rId19"/>
    <p:sldId id="933" r:id="rId20"/>
    <p:sldId id="333" r:id="rId21"/>
    <p:sldId id="332" r:id="rId22"/>
    <p:sldId id="335" r:id="rId23"/>
    <p:sldId id="336" r:id="rId24"/>
    <p:sldId id="337" r:id="rId25"/>
    <p:sldId id="338" r:id="rId26"/>
    <p:sldId id="339" r:id="rId27"/>
    <p:sldId id="340" r:id="rId28"/>
    <p:sldId id="341" r:id="rId29"/>
    <p:sldId id="342" r:id="rId30"/>
    <p:sldId id="344" r:id="rId31"/>
    <p:sldId id="343" r:id="rId32"/>
    <p:sldId id="345" r:id="rId33"/>
    <p:sldId id="346" r:id="rId34"/>
    <p:sldId id="347" r:id="rId35"/>
    <p:sldId id="348" r:id="rId36"/>
    <p:sldId id="349" r:id="rId37"/>
    <p:sldId id="350" r:id="rId38"/>
    <p:sldId id="351" r:id="rId39"/>
    <p:sldId id="352" r:id="rId40"/>
    <p:sldId id="372" r:id="rId41"/>
    <p:sldId id="1019" r:id="rId42"/>
    <p:sldId id="354" r:id="rId43"/>
    <p:sldId id="380" r:id="rId44"/>
    <p:sldId id="381" r:id="rId45"/>
    <p:sldId id="382" r:id="rId46"/>
    <p:sldId id="383" r:id="rId47"/>
    <p:sldId id="358" r:id="rId48"/>
    <p:sldId id="1020" r:id="rId49"/>
    <p:sldId id="359" r:id="rId50"/>
    <p:sldId id="374" r:id="rId51"/>
    <p:sldId id="1022" r:id="rId52"/>
    <p:sldId id="1021" r:id="rId53"/>
    <p:sldId id="361" r:id="rId54"/>
    <p:sldId id="375" r:id="rId55"/>
    <p:sldId id="371" r:id="rId56"/>
    <p:sldId id="363" r:id="rId57"/>
    <p:sldId id="298" r:id="rId58"/>
  </p:sldIdLst>
  <p:sldSz cx="9144000" cy="6858000" type="screen4x3"/>
  <p:notesSz cx="6858000" cy="9144000"/>
  <p:embeddedFontLst>
    <p:embeddedFont>
      <p:font typeface="helvetica" panose="020B0604020202020204" pitchFamily="34" charset="0"/>
      <p:regular r:id="rId61"/>
      <p:bold r:id="rId62"/>
      <p:italic r:id="rId63"/>
      <p:boldItalic r:id="rId64"/>
    </p:embeddedFont>
    <p:embeddedFont>
      <p:font typeface="Noto Sans Symbols" panose="020B0604020202020204" charset="0"/>
      <p:regular r:id="rId65"/>
      <p:bold r:id="rId66"/>
      <p:italic r:id="rId67"/>
      <p:boldItalic r:id="rId68"/>
    </p:embeddedFont>
    <p:embeddedFont>
      <p:font typeface="Open Sans" panose="020B0606030504020204" pitchFamily="34" charset="0"/>
      <p:regular r:id="rId69"/>
      <p:bold r:id="rId70"/>
      <p:italic r:id="rId71"/>
      <p:boldItalic r:id="rId72"/>
    </p:embeddedFont>
    <p:embeddedFont>
      <p:font typeface="Times" panose="02020603050405020304" pitchFamily="18" charset="0"/>
      <p:regular r:id="rId73"/>
      <p:bold r:id="rId74"/>
      <p:italic r:id="rId75"/>
      <p:boldItalic r:id="rId76"/>
    </p:embeddedFont>
    <p:embeddedFont>
      <p:font typeface="Verdana" panose="020B0604030504040204" pitchFamily="3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295" userDrawn="1">
          <p15:clr>
            <a:srgbClr val="A4A3A4"/>
          </p15:clr>
        </p15:guide>
        <p15:guide id="3" orient="horz" pos="4032" userDrawn="1">
          <p15:clr>
            <a:srgbClr val="A4A3A4"/>
          </p15:clr>
        </p15:guide>
        <p15:guide id="4" orient="horz" pos="119" userDrawn="1">
          <p15:clr>
            <a:srgbClr val="A4A3A4"/>
          </p15:clr>
        </p15:guide>
        <p15:guide id="5" orient="horz" pos="436" userDrawn="1">
          <p15:clr>
            <a:srgbClr val="A4A3A4"/>
          </p15:clr>
        </p15:guide>
        <p15:guide id="6" orient="horz" pos="845" userDrawn="1">
          <p15:clr>
            <a:srgbClr val="A4A3A4"/>
          </p15:clr>
        </p15:guide>
        <p15:guide id="7" pos="5469" userDrawn="1">
          <p15:clr>
            <a:srgbClr val="A4A3A4"/>
          </p15:clr>
        </p15:guide>
        <p15:guide id="8" pos="28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5A5BD0E-2E19-558D-E888-2250367D4FA5}" name="Editorial Integra (Integra)" initials="EI" userId="Editorial Integra (Integra)"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ELCOT" initials="E" lastIdx="1" clrIdx="7">
    <p:extLst>
      <p:ext uri="{19B8F6BF-5375-455C-9EA6-DF929625EA0E}">
        <p15:presenceInfo xmlns:p15="http://schemas.microsoft.com/office/powerpoint/2012/main" userId="19152d5317ce410e" providerId="Windows Live"/>
      </p:ext>
    </p:extLst>
  </p:cmAuthor>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99" autoAdjust="0"/>
    <p:restoredTop sz="94282" autoAdjust="0"/>
  </p:normalViewPr>
  <p:slideViewPr>
    <p:cSldViewPr snapToGrid="0" snapToObjects="1">
      <p:cViewPr varScale="1">
        <p:scale>
          <a:sx n="67" d="100"/>
          <a:sy n="67" d="100"/>
        </p:scale>
        <p:origin x="1344" y="40"/>
      </p:cViewPr>
      <p:guideLst>
        <p:guide orient="horz" pos="2160"/>
        <p:guide pos="295"/>
        <p:guide orient="horz" pos="4032"/>
        <p:guide orient="horz" pos="119"/>
        <p:guide orient="horz" pos="436"/>
        <p:guide orient="horz" pos="845"/>
        <p:guide pos="5469"/>
        <p:guide pos="2880"/>
      </p:guideLst>
    </p:cSldViewPr>
  </p:slideViewPr>
  <p:outlineViewPr>
    <p:cViewPr>
      <p:scale>
        <a:sx n="33" d="100"/>
        <a:sy n="33" d="100"/>
      </p:scale>
      <p:origin x="0" y="-26298"/>
    </p:cViewPr>
  </p:outlineViewPr>
  <p:notesTextViewPr>
    <p:cViewPr>
      <p:scale>
        <a:sx n="150" d="100"/>
        <a:sy n="15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theme" Target="theme/theme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Master" Target="slideMasters/slideMaster2.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67" Type="http://schemas.openxmlformats.org/officeDocument/2006/relationships/font" Target="fonts/font7.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handoutMaster" Target="handoutMasters/handout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commentAuthors" Target="commentAuthors.xml"/><Relationship Id="rId86"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6.fntdata"/><Relationship Id="rId7" Type="http://schemas.openxmlformats.org/officeDocument/2006/relationships/slide" Target="slides/slide2.xml"/><Relationship Id="rId71" Type="http://schemas.openxmlformats.org/officeDocument/2006/relationships/font" Target="fonts/font11.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6.fntdata"/><Relationship Id="rId61" Type="http://schemas.openxmlformats.org/officeDocument/2006/relationships/font" Target="fonts/font1.fntdata"/><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5/12/2025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a:t>
            </a:r>
            <a:r>
              <a:rPr lang="en-US" sz="1200" b="0" i="0" u="none" strike="noStrike" kern="1200" cap="none" dirty="0" err="1">
                <a:solidFill>
                  <a:schemeClr val="dk1"/>
                </a:solidFill>
                <a:latin typeface="Arial"/>
                <a:ea typeface="Arial"/>
                <a:cs typeface="Arial"/>
                <a:sym typeface="Arial"/>
              </a:rPr>
              <a:t>MathType</a:t>
            </a:r>
            <a:r>
              <a:rPr lang="en-US" sz="1200" b="0" i="0" u="none" strike="noStrike" kern="1200" cap="none" dirty="0">
                <a:solidFill>
                  <a:schemeClr val="dk1"/>
                </a:solidFill>
                <a:latin typeface="Arial"/>
                <a:ea typeface="Arial"/>
                <a:cs typeface="Arial"/>
                <a:sym typeface="Arial"/>
              </a:rPr>
              <a:t>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p>
          <a:p>
            <a:endParaRPr lang="en-US" sz="1200" b="0" i="0" u="none" strike="noStrike" kern="1200" cap="none" dirty="0">
              <a:solidFill>
                <a:schemeClr val="dk1"/>
              </a:solidFill>
              <a:latin typeface="Arial"/>
              <a:cs typeface="Arial"/>
              <a:sym typeface="Arial"/>
            </a:endParaRPr>
          </a:p>
          <a:p>
            <a:r>
              <a:rPr lang="en-US" sz="1200" kern="1200" baseline="0" dirty="0">
                <a:solidFill>
                  <a:schemeClr val="tx1"/>
                </a:solidFill>
                <a:latin typeface="Arial" pitchFamily="-109" charset="0"/>
                <a:ea typeface="+mn-ea"/>
                <a:cs typeface="+mn-cs"/>
              </a:rPr>
              <a:t>In previous chapters, we discussed a range of technical and administrative measures that can be used to manage and improve the security of computer systems and networks. In this chapter and the next, we look at the process of how to best select and implement these measures to effectively address an organization’s security requirements. As we </a:t>
            </a:r>
            <a:r>
              <a:rPr lang="en-US" sz="1200" b="0" kern="1200" baseline="0" dirty="0">
                <a:solidFill>
                  <a:schemeClr val="tx1"/>
                </a:solidFill>
                <a:latin typeface="Arial" pitchFamily="-109" charset="0"/>
                <a:ea typeface="+mn-ea"/>
                <a:cs typeface="+mn-cs"/>
              </a:rPr>
              <a:t>noted in Chapter 1, this involves examining three fundamental questions:</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What assets do we need to protect?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How are those assets threatened?</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3. What can we do to counter those threats?</a:t>
            </a:r>
            <a:endParaRPr lang="en-US" sz="1200" kern="1200" dirty="0">
              <a:solidFill>
                <a:schemeClr val="tx1"/>
              </a:solidFill>
              <a:effectLst/>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Subcategories are the deepest level of abstraction in the Core. There are 97 subcategories, which are outcome-driven statements that provide considerations for creating or improving a cybersecurity program.</a:t>
            </a:r>
          </a:p>
          <a:p>
            <a:endParaRPr lang="en-US" dirty="0"/>
          </a:p>
          <a:p>
            <a:r>
              <a:rPr lang="en-US" dirty="0"/>
              <a:t>The subcats shown are 5 from Business Environment category. </a:t>
            </a:r>
          </a:p>
          <a:p>
            <a:endParaRPr lang="en-US" dirty="0"/>
          </a:p>
          <a:p>
            <a:r>
              <a:rPr lang="en-US" dirty="0"/>
              <a:t>The other column, is for Informative References.  These informative references are broad references that are more technical than the framework itself.  </a:t>
            </a:r>
          </a:p>
          <a:p>
            <a:r>
              <a:rPr lang="en-US" dirty="0"/>
              <a:t>The Framework is designed to be coupled. So, organizations often use these control catalogs such as NIST SP800-53, COBIT, ISO 27001, etc. to obtain more technical guidance.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C02A33-D6ED-8345-92B5-FE0B6F3F94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83952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lgn="l"/>
            <a:r>
              <a:rPr lang="en-US" b="1" i="0" dirty="0">
                <a:solidFill>
                  <a:srgbClr val="103250"/>
                </a:solidFill>
                <a:effectLst/>
                <a:latin typeface="Open Sans"/>
              </a:rPr>
              <a:t>Tier 1 – Partial</a:t>
            </a:r>
          </a:p>
          <a:p>
            <a:pPr algn="l"/>
            <a:endParaRPr lang="en-US" b="0" i="0" dirty="0">
              <a:solidFill>
                <a:srgbClr val="103250"/>
              </a:solidFill>
              <a:effectLst/>
              <a:latin typeface="Open Sans"/>
            </a:endParaRPr>
          </a:p>
          <a:p>
            <a:pPr algn="l">
              <a:buFont typeface="Arial" panose="020B0604020202020204" pitchFamily="34" charset="0"/>
              <a:buChar char="•"/>
            </a:pPr>
            <a:r>
              <a:rPr lang="en-US" b="1" i="0" dirty="0">
                <a:solidFill>
                  <a:srgbClr val="666675"/>
                </a:solidFill>
                <a:effectLst/>
                <a:latin typeface="Open Sans"/>
              </a:rPr>
              <a:t>Risk Management Processes</a:t>
            </a:r>
            <a:r>
              <a:rPr lang="en-US" b="0" i="0" dirty="0">
                <a:solidFill>
                  <a:srgbClr val="666675"/>
                </a:solidFill>
                <a:effectLst/>
                <a:latin typeface="Open Sans"/>
              </a:rPr>
              <a:t>: At Tier 1 organizations, cybersecurity risk management is typically performed in an ad hoc (as necessary)/reactive manner. Furthermore, cybersecurity activities are typically performed with little to no prioritization based on the degree of risk that those activities address.</a:t>
            </a:r>
          </a:p>
          <a:p>
            <a:pPr algn="l">
              <a:buFont typeface="Arial" panose="020B0604020202020204" pitchFamily="34" charset="0"/>
              <a:buChar char="•"/>
            </a:pPr>
            <a:r>
              <a:rPr lang="en-US" b="1" i="0" dirty="0">
                <a:solidFill>
                  <a:srgbClr val="666675"/>
                </a:solidFill>
                <a:effectLst/>
                <a:latin typeface="Open Sans"/>
              </a:rPr>
              <a:t>Integrated Risk Management Program</a:t>
            </a:r>
            <a:r>
              <a:rPr lang="en-US" b="0" i="0" dirty="0">
                <a:solidFill>
                  <a:srgbClr val="666675"/>
                </a:solidFill>
                <a:effectLst/>
                <a:latin typeface="Open Sans"/>
              </a:rPr>
              <a:t>: The lack of processes associated with cyber risk management makes the communication and management of that risk difficult for these organizations. As a result, the organization works with cybersecurity risk management on a case-by-case basis because of the lack of consistent information.</a:t>
            </a:r>
          </a:p>
          <a:p>
            <a:pPr algn="l">
              <a:buFont typeface="Arial" panose="020B0604020202020204" pitchFamily="34" charset="0"/>
              <a:buChar char="•"/>
            </a:pPr>
            <a:r>
              <a:rPr lang="en-US" b="1" i="0" dirty="0">
                <a:solidFill>
                  <a:srgbClr val="666675"/>
                </a:solidFill>
                <a:effectLst/>
                <a:latin typeface="Open Sans"/>
              </a:rPr>
              <a:t>External Participation</a:t>
            </a:r>
            <a:r>
              <a:rPr lang="en-US" b="0" i="0" dirty="0">
                <a:solidFill>
                  <a:srgbClr val="666675"/>
                </a:solidFill>
                <a:effectLst/>
                <a:latin typeface="Open Sans"/>
              </a:rPr>
              <a:t>: These organizations lack a greater understanding of their role in the greater business ecosystem - its position in the supply chain, dependents, and dependencies. Without an understanding of where it sits in the ecosystem, a Tier 1 organization does not share information with third-parties effectively (if at all) and is generally unaware of the supply chain risks that it accepts and passes on to other members of the ecosystem.</a:t>
            </a:r>
          </a:p>
          <a:p>
            <a:pPr algn="l"/>
            <a:endParaRPr lang="en-US" b="1" i="0" dirty="0">
              <a:solidFill>
                <a:srgbClr val="103250"/>
              </a:solidFill>
              <a:effectLst/>
              <a:latin typeface="Open Sans"/>
            </a:endParaRPr>
          </a:p>
          <a:p>
            <a:pPr algn="l"/>
            <a:r>
              <a:rPr lang="en-US" b="1" i="0" dirty="0">
                <a:solidFill>
                  <a:srgbClr val="103250"/>
                </a:solidFill>
                <a:effectLst/>
                <a:latin typeface="Open Sans"/>
              </a:rPr>
              <a:t>Tier 2 - Risk-Informed</a:t>
            </a:r>
          </a:p>
          <a:p>
            <a:pPr algn="l"/>
            <a:endParaRPr lang="en-US" b="0" i="0" dirty="0">
              <a:solidFill>
                <a:srgbClr val="103250"/>
              </a:solidFill>
              <a:effectLst/>
              <a:latin typeface="Open Sans"/>
            </a:endParaRPr>
          </a:p>
          <a:p>
            <a:pPr algn="l">
              <a:buFont typeface="Arial" panose="020B0604020202020204" pitchFamily="34" charset="0"/>
              <a:buChar char="•"/>
            </a:pPr>
            <a:r>
              <a:rPr lang="en-US" b="1" i="0" dirty="0">
                <a:solidFill>
                  <a:srgbClr val="666675"/>
                </a:solidFill>
                <a:effectLst/>
                <a:latin typeface="Open Sans"/>
              </a:rPr>
              <a:t>Risk Management Processes</a:t>
            </a:r>
            <a:r>
              <a:rPr lang="en-US" b="0" i="0" dirty="0">
                <a:solidFill>
                  <a:srgbClr val="666675"/>
                </a:solidFill>
                <a:effectLst/>
                <a:latin typeface="Open Sans"/>
              </a:rPr>
              <a:t>: Risk management practices, while approved by management, are typically not established as organizational-wide policies within Tier 2 organizations. While risk management practices are not standard, they do directly inform the prioritization of cybersecurity activities alongside organizational risk objectives, the threat environment, and business requirements.</a:t>
            </a:r>
          </a:p>
          <a:p>
            <a:pPr algn="l">
              <a:buFont typeface="Arial" panose="020B0604020202020204" pitchFamily="34" charset="0"/>
              <a:buChar char="•"/>
            </a:pPr>
            <a:r>
              <a:rPr lang="en-US" b="1" i="0" dirty="0">
                <a:solidFill>
                  <a:srgbClr val="666675"/>
                </a:solidFill>
                <a:effectLst/>
                <a:latin typeface="Open Sans"/>
              </a:rPr>
              <a:t>Integrated Risk Management Program</a:t>
            </a:r>
            <a:r>
              <a:rPr lang="en-US" b="0" i="0" dirty="0">
                <a:solidFill>
                  <a:srgbClr val="666675"/>
                </a:solidFill>
                <a:effectLst/>
                <a:latin typeface="Open Sans"/>
              </a:rPr>
              <a:t>: The awareness of cybersecurity risk exists at the organizational level, but it is not standardized organization-wide, and the information around cybersecurity is only shared informally. While some consideration for cybersecurity exists in organizational objectives, it is not standard. A cyber risk assessment may occur, but it is not standard and periodically repeated.</a:t>
            </a:r>
          </a:p>
          <a:p>
            <a:pPr algn="l">
              <a:buFont typeface="Arial" panose="020B0604020202020204" pitchFamily="34" charset="0"/>
              <a:buChar char="•"/>
            </a:pPr>
            <a:r>
              <a:rPr lang="en-US" b="1" i="0" dirty="0">
                <a:solidFill>
                  <a:srgbClr val="666675"/>
                </a:solidFill>
                <a:effectLst/>
                <a:latin typeface="Open Sans"/>
              </a:rPr>
              <a:t>External Participation</a:t>
            </a:r>
            <a:r>
              <a:rPr lang="en-US" b="0" i="0" dirty="0">
                <a:solidFill>
                  <a:srgbClr val="666675"/>
                </a:solidFill>
                <a:effectLst/>
                <a:latin typeface="Open Sans"/>
              </a:rPr>
              <a:t>: Tier 2 organizations understand either their role in the ecosystem in terms of dependencies or dependents, but not both. Organizations like this typically receive information but not share it out, and while they’re aware of the risk associated with their supply chain, they do not typically act on it.</a:t>
            </a:r>
          </a:p>
          <a:p>
            <a:pPr algn="l"/>
            <a:endParaRPr lang="en-US" b="1" i="0" dirty="0">
              <a:solidFill>
                <a:srgbClr val="103250"/>
              </a:solidFill>
              <a:effectLst/>
              <a:latin typeface="Open Sans"/>
            </a:endParaRPr>
          </a:p>
          <a:p>
            <a:pPr algn="l"/>
            <a:r>
              <a:rPr lang="en-US" b="1" i="0" dirty="0">
                <a:solidFill>
                  <a:srgbClr val="103250"/>
                </a:solidFill>
                <a:effectLst/>
                <a:latin typeface="Open Sans"/>
              </a:rPr>
              <a:t>Tier 3 – Repeatable</a:t>
            </a:r>
          </a:p>
          <a:p>
            <a:pPr algn="l"/>
            <a:endParaRPr lang="en-US" b="0" i="0" dirty="0">
              <a:solidFill>
                <a:srgbClr val="103250"/>
              </a:solidFill>
              <a:effectLst/>
              <a:latin typeface="Open Sans"/>
            </a:endParaRPr>
          </a:p>
          <a:p>
            <a:pPr algn="l">
              <a:buFont typeface="Arial" panose="020B0604020202020204" pitchFamily="34" charset="0"/>
              <a:buChar char="•"/>
            </a:pPr>
            <a:r>
              <a:rPr lang="en-US" b="1" i="0" dirty="0">
                <a:solidFill>
                  <a:srgbClr val="666675"/>
                </a:solidFill>
                <a:effectLst/>
                <a:latin typeface="Open Sans"/>
              </a:rPr>
              <a:t>Risk Management Processes</a:t>
            </a:r>
            <a:r>
              <a:rPr lang="en-US" b="0" i="0" dirty="0">
                <a:solidFill>
                  <a:srgbClr val="666675"/>
                </a:solidFill>
                <a:effectLst/>
                <a:latin typeface="Open Sans"/>
              </a:rPr>
              <a:t>: Tier 3 organizations have formally approved risk management practices, and are expressed as policy. These practices are regularly updated based on changes in business requirements and changing threat landscape.</a:t>
            </a:r>
          </a:p>
          <a:p>
            <a:pPr algn="l">
              <a:buFont typeface="Arial" panose="020B0604020202020204" pitchFamily="34" charset="0"/>
              <a:buChar char="•"/>
            </a:pPr>
            <a:r>
              <a:rPr lang="en-US" b="1" i="0" dirty="0">
                <a:solidFill>
                  <a:srgbClr val="666675"/>
                </a:solidFill>
                <a:effectLst/>
                <a:latin typeface="Open Sans"/>
              </a:rPr>
              <a:t>Integrated Risk Management Program</a:t>
            </a:r>
            <a:r>
              <a:rPr lang="en-US" b="0" i="0" dirty="0">
                <a:solidFill>
                  <a:srgbClr val="666675"/>
                </a:solidFill>
                <a:effectLst/>
                <a:latin typeface="Open Sans"/>
              </a:rPr>
              <a:t>: In this tier, there is an organization-wide approach to managing cybersecurity risk. Risk-informed policies, processes, and procedures are defined and implemented and reviewed. There are methods in place to consistently respond effectively to changes in risk, and personnel possess the knowledge and skills to perform their roles. Senior cybersecurity and business-side executives communication regularly regarding cybersecurity risk.</a:t>
            </a:r>
          </a:p>
          <a:p>
            <a:pPr algn="l">
              <a:buFont typeface="Arial" panose="020B0604020202020204" pitchFamily="34" charset="0"/>
              <a:buChar char="•"/>
            </a:pPr>
            <a:r>
              <a:rPr lang="en-US" b="1" i="0" dirty="0">
                <a:solidFill>
                  <a:srgbClr val="666675"/>
                </a:solidFill>
                <a:effectLst/>
                <a:latin typeface="Open Sans"/>
              </a:rPr>
              <a:t>External Participation</a:t>
            </a:r>
            <a:r>
              <a:rPr lang="en-US" b="0" i="0" dirty="0">
                <a:solidFill>
                  <a:srgbClr val="666675"/>
                </a:solidFill>
                <a:effectLst/>
                <a:latin typeface="Open Sans"/>
              </a:rPr>
              <a:t>: Tier 3 organizations understand their role in the ecosystems and contribute to the broader understanding of risks. They collaborate with other entities regularly that coincide with internally generated information that is shared with other entities. These organizations are aware of the risks associated with their supply chains and act formally on those risks, including implementing written agreements to communicate baseline requirements, governance structures, and policy implementation and monitoring.</a:t>
            </a:r>
          </a:p>
          <a:p>
            <a:pPr algn="l">
              <a:buFont typeface="Arial" panose="020B0604020202020204" pitchFamily="34" charset="0"/>
              <a:buChar char="•"/>
            </a:pPr>
            <a:endParaRPr lang="en-US" b="0" i="0" dirty="0">
              <a:solidFill>
                <a:srgbClr val="666675"/>
              </a:solidFill>
              <a:effectLst/>
              <a:latin typeface="Open Sans"/>
            </a:endParaRPr>
          </a:p>
          <a:p>
            <a:pPr algn="l"/>
            <a:r>
              <a:rPr lang="en-US" b="1" i="0" dirty="0">
                <a:solidFill>
                  <a:srgbClr val="103250"/>
                </a:solidFill>
                <a:effectLst/>
                <a:latin typeface="Open Sans"/>
              </a:rPr>
              <a:t>Tier 4 – Adaptive</a:t>
            </a:r>
          </a:p>
          <a:p>
            <a:pPr algn="l"/>
            <a:endParaRPr lang="en-US" b="0" i="0" dirty="0">
              <a:solidFill>
                <a:srgbClr val="103250"/>
              </a:solidFill>
              <a:effectLst/>
              <a:latin typeface="Open Sans"/>
            </a:endParaRPr>
          </a:p>
          <a:p>
            <a:pPr algn="l">
              <a:buFont typeface="Arial" panose="020B0604020202020204" pitchFamily="34" charset="0"/>
              <a:buChar char="•"/>
            </a:pPr>
            <a:r>
              <a:rPr lang="en-US" b="1" i="0" dirty="0">
                <a:solidFill>
                  <a:srgbClr val="666675"/>
                </a:solidFill>
                <a:effectLst/>
                <a:latin typeface="Open Sans"/>
              </a:rPr>
              <a:t>Risk Management Processes</a:t>
            </a:r>
            <a:r>
              <a:rPr lang="en-US" b="0" i="0" dirty="0">
                <a:solidFill>
                  <a:srgbClr val="666675"/>
                </a:solidFill>
                <a:effectLst/>
                <a:latin typeface="Open Sans"/>
              </a:rPr>
              <a:t>: These organizations adapt their cybersecurity practices based on previous and current cybersecurity activities, including lessons learned and predictive factors. They implement a process of continuous improvement - including incorporating advanced cybersecurity technologies and practices, actively adapting to a changing threat and technology landscape.</a:t>
            </a:r>
          </a:p>
          <a:p>
            <a:pPr algn="l">
              <a:buFont typeface="Arial" panose="020B0604020202020204" pitchFamily="34" charset="0"/>
              <a:buChar char="•"/>
            </a:pPr>
            <a:r>
              <a:rPr lang="en-US" b="1" i="0" dirty="0">
                <a:solidFill>
                  <a:srgbClr val="666675"/>
                </a:solidFill>
                <a:effectLst/>
                <a:latin typeface="Open Sans"/>
              </a:rPr>
              <a:t>Integrated Risk Management Program</a:t>
            </a:r>
            <a:r>
              <a:rPr lang="en-US" b="0" i="0" dirty="0">
                <a:solidFill>
                  <a:srgbClr val="666675"/>
                </a:solidFill>
                <a:effectLst/>
                <a:latin typeface="Open Sans"/>
              </a:rPr>
              <a:t>: Building on Tier 3, Tier 4 organizations clearly understand the link between organizational objectives and cybersecurity risk. Senior executives monitor cybersecurity risk in the same context as financial risk and other organizational risks. These organizations base budgeting decisions on an understanding of the current and potential risk environment. Cybersecurity risk is integrated into the organizational culture and evolves from an awareness of previous activities and continuous awareness.</a:t>
            </a:r>
          </a:p>
          <a:p>
            <a:pPr algn="l">
              <a:buFont typeface="Arial" panose="020B0604020202020204" pitchFamily="34" charset="0"/>
              <a:buChar char="•"/>
            </a:pPr>
            <a:r>
              <a:rPr lang="en-US" b="1" i="0" dirty="0">
                <a:solidFill>
                  <a:srgbClr val="666675"/>
                </a:solidFill>
                <a:effectLst/>
                <a:latin typeface="Open Sans"/>
              </a:rPr>
              <a:t>External Participation</a:t>
            </a:r>
            <a:r>
              <a:rPr lang="en-US" b="0" i="0" dirty="0">
                <a:solidFill>
                  <a:srgbClr val="666675"/>
                </a:solidFill>
                <a:effectLst/>
                <a:latin typeface="Open Sans"/>
              </a:rPr>
              <a:t>: Integrating itself further into the ecosystem beyond Tier 3, Tier 4 organizations receive, generate, and contribute to the understanding of the ecosystem around risk. Further integration of sharing information to internal and external stakeholders, the organization uses real-time information to understand and regularly act on supply chain risks. They also have a formalized process integrated into their documentation wit their dependencies and dependents.</a:t>
            </a:r>
          </a:p>
          <a:p>
            <a:pPr algn="l">
              <a:buFont typeface="Arial" panose="020B0604020202020204" pitchFamily="34" charset="0"/>
              <a:buChar char="•"/>
            </a:pPr>
            <a:endParaRPr lang="en-US" b="0" i="0" dirty="0">
              <a:solidFill>
                <a:srgbClr val="666675"/>
              </a:solidFill>
              <a:effectLst/>
              <a:latin typeface="Open Sans"/>
            </a:endParaRPr>
          </a:p>
          <a:p>
            <a:pPr algn="l">
              <a:buFont typeface="Arial" panose="020B0604020202020204" pitchFamily="34" charset="0"/>
              <a:buChar char="•"/>
            </a:pPr>
            <a:r>
              <a:rPr lang="en-US" b="0" i="0" dirty="0">
                <a:solidFill>
                  <a:srgbClr val="666675"/>
                </a:solidFill>
                <a:effectLst/>
                <a:latin typeface="Open Sans"/>
              </a:rPr>
              <a:t>Source: https://www.cybersaint.io/blog/the-nist-cybersecurity-framework-implementation-tiers-explained</a:t>
            </a:r>
          </a:p>
          <a:p>
            <a:endParaRPr lang="en-US" dirty="0"/>
          </a:p>
        </p:txBody>
      </p:sp>
      <p:sp>
        <p:nvSpPr>
          <p:cNvPr id="4" name="Slide Number Placeholder 3"/>
          <p:cNvSpPr>
            <a:spLocks noGrp="1"/>
          </p:cNvSpPr>
          <p:nvPr>
            <p:ph type="sldNum" sz="quarter" idx="10"/>
          </p:nvPr>
        </p:nvSpPr>
        <p:spPr/>
        <p:txBody>
          <a:bodyPr/>
          <a:lstStyle/>
          <a:p>
            <a:fld id="{67C02A33-D6ED-8345-92B5-FE0B6F3F946F}" type="slidenum">
              <a:rPr lang="en-US" smtClean="0"/>
              <a:pPr/>
              <a:t>15</a:t>
            </a:fld>
            <a:endParaRPr lang="en-US" dirty="0"/>
          </a:p>
        </p:txBody>
      </p:sp>
    </p:spTree>
    <p:extLst>
      <p:ext uri="{BB962C8B-B14F-4D97-AF65-F5344CB8AC3E}">
        <p14:creationId xmlns:p14="http://schemas.microsoft.com/office/powerpoint/2010/main" val="463904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9" charset="0"/>
                <a:ea typeface="Arial"/>
                <a:cs typeface="Arial"/>
                <a:sym typeface="Arial"/>
              </a:rPr>
              <a:t>For our purposes, we can define </a:t>
            </a:r>
            <a:r>
              <a:rPr lang="en-US" sz="1200" b="1" i="0" u="none" strike="noStrike" kern="1200" cap="none" baseline="0" dirty="0">
                <a:solidFill>
                  <a:schemeClr val="tx1"/>
                </a:solidFill>
                <a:latin typeface="Arial" pitchFamily="-109" charset="0"/>
                <a:ea typeface="Arial"/>
                <a:cs typeface="Arial"/>
                <a:sym typeface="Arial"/>
              </a:rPr>
              <a:t>I T security management </a:t>
            </a:r>
            <a:r>
              <a:rPr lang="en-US" sz="1200" b="0" i="0" u="none" strike="noStrike" kern="1200" cap="none" baseline="0" dirty="0">
                <a:solidFill>
                  <a:schemeClr val="tx1"/>
                </a:solidFill>
                <a:latin typeface="Arial" pitchFamily="-109" charset="0"/>
                <a:ea typeface="Arial"/>
                <a:cs typeface="Arial"/>
                <a:sym typeface="Arial"/>
              </a:rPr>
              <a:t>as follows:</a:t>
            </a:r>
          </a:p>
          <a:p>
            <a:endParaRPr lang="en-US" sz="1200" b="1" i="0" u="none" strike="noStrike" kern="1200" cap="none" baseline="0" dirty="0">
              <a:solidFill>
                <a:schemeClr val="tx1"/>
              </a:solidFill>
              <a:latin typeface="Arial" pitchFamily="-109" charset="0"/>
              <a:ea typeface="Arial"/>
              <a:cs typeface="Arial"/>
              <a:sym typeface="Arial"/>
            </a:endParaRPr>
          </a:p>
          <a:p>
            <a:r>
              <a:rPr lang="en-US" sz="1200" b="1" i="0" u="none" strike="noStrike" kern="1200" cap="none" baseline="0" dirty="0">
                <a:solidFill>
                  <a:schemeClr val="tx1"/>
                </a:solidFill>
                <a:latin typeface="Arial" pitchFamily="-109" charset="0"/>
                <a:ea typeface="Arial"/>
                <a:cs typeface="Arial"/>
                <a:sym typeface="Arial"/>
              </a:rPr>
              <a:t>I T SECURITY MANAGEMENT: </a:t>
            </a:r>
            <a:r>
              <a:rPr lang="en-US" sz="1200" b="0" i="0" u="none" strike="noStrike" kern="1200" cap="none" baseline="0" dirty="0">
                <a:solidFill>
                  <a:schemeClr val="tx1"/>
                </a:solidFill>
                <a:latin typeface="Arial" pitchFamily="-109" charset="0"/>
                <a:ea typeface="Arial"/>
                <a:cs typeface="Arial"/>
                <a:sym typeface="Arial"/>
              </a:rPr>
              <a:t>The formal process used to develop and maintain appropriate levels of computer security for an organization’s assets, by preserving their confidentiality, integrity, availability, accountability, authenticity, and reliability. The steps in the I T security management process include:</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Determining the organization’s I T security objectives, strategies, and policies</a:t>
            </a:r>
          </a:p>
          <a:p>
            <a:r>
              <a:rPr lang="en-US" sz="1200" b="0" i="0" u="none" strike="noStrike" kern="1200" cap="none" baseline="0" dirty="0">
                <a:solidFill>
                  <a:schemeClr val="tx1"/>
                </a:solidFill>
                <a:latin typeface="Arial" pitchFamily="-109" charset="0"/>
                <a:ea typeface="Arial"/>
                <a:cs typeface="Arial"/>
                <a:sym typeface="Arial"/>
              </a:rPr>
              <a:t>• Performing an I T security risk assessment that analyzes security threats to I T assets within the organization and determines the resulting risks</a:t>
            </a:r>
          </a:p>
          <a:p>
            <a:r>
              <a:rPr lang="en-US" sz="1200" b="0" i="0" u="none" strike="noStrike" kern="1200" cap="none" baseline="0" dirty="0">
                <a:solidFill>
                  <a:schemeClr val="tx1"/>
                </a:solidFill>
                <a:latin typeface="Arial" pitchFamily="-109" charset="0"/>
                <a:ea typeface="Arial"/>
                <a:cs typeface="Arial"/>
                <a:sym typeface="Arial"/>
              </a:rPr>
              <a:t>• Selecting suitable controls to cost effectively protect the organization’s I T assets</a:t>
            </a:r>
          </a:p>
          <a:p>
            <a:r>
              <a:rPr lang="en-US" sz="1200" b="0" i="0" u="none" strike="noStrike" kern="1200" cap="none" baseline="0" dirty="0">
                <a:solidFill>
                  <a:schemeClr val="tx1"/>
                </a:solidFill>
                <a:latin typeface="Arial" pitchFamily="-109" charset="0"/>
                <a:ea typeface="Arial"/>
                <a:cs typeface="Arial"/>
                <a:sym typeface="Arial"/>
              </a:rPr>
              <a:t>• Writing plans and procedures to effectively implement the selected controls</a:t>
            </a:r>
          </a:p>
          <a:p>
            <a:r>
              <a:rPr lang="en-US" sz="1200" b="0" i="0" u="none" strike="noStrike" kern="1200" cap="none" baseline="0" dirty="0">
                <a:solidFill>
                  <a:schemeClr val="tx1"/>
                </a:solidFill>
                <a:latin typeface="Arial" pitchFamily="-109" charset="0"/>
                <a:ea typeface="Arial"/>
                <a:cs typeface="Arial"/>
                <a:sym typeface="Arial"/>
              </a:rPr>
              <a:t>• Implementing the selected controls, including provision of a security awareness and training program</a:t>
            </a:r>
          </a:p>
          <a:p>
            <a:r>
              <a:rPr lang="en-US" sz="1200" b="0" i="0" u="none" strike="noStrike" kern="1200" cap="none" baseline="0" dirty="0">
                <a:solidFill>
                  <a:schemeClr val="tx1"/>
                </a:solidFill>
                <a:latin typeface="Arial" pitchFamily="-109" charset="0"/>
                <a:ea typeface="Arial"/>
                <a:cs typeface="Arial"/>
                <a:sym typeface="Arial"/>
              </a:rPr>
              <a:t>• Monitoring the operation and maintaining the effectiveness of the selected controls</a:t>
            </a:r>
          </a:p>
          <a:p>
            <a:r>
              <a:rPr lang="en-US" sz="1200" b="0" i="0" u="none" strike="noStrike" kern="1200" cap="none" baseline="0" dirty="0">
                <a:solidFill>
                  <a:schemeClr val="tx1"/>
                </a:solidFill>
                <a:latin typeface="Arial" pitchFamily="-109" charset="0"/>
                <a:ea typeface="Arial"/>
                <a:cs typeface="Arial"/>
                <a:sym typeface="Arial"/>
              </a:rPr>
              <a:t>• Detecting and reacting to incidents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80373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anose="020B0604020202020204" pitchFamily="34" charset="0"/>
                <a:ea typeface="Arial"/>
                <a:cs typeface="Arial" panose="020B0604020202020204" pitchFamily="34" charset="0"/>
                <a:sym typeface="Arial"/>
              </a:rPr>
              <a:t>This process is illustrated in Figure 14.1 (adapted from figure 1 in I S O 27005 (Information security risk management, 2018) and figure 1 in part 3 of I S O 13335 (Management of information and communications technology security, 2004) with a particular focus on the internal details relating to the risk assessment process. I T security management needs to be a key part of an organization’s overall management plan. Similarly, the I T security risk assessment process should be incorporated into the wider risk assessment of all the organization’s assets and business processes. Hence, unless senior management in an organization are aware of and support this process, it is unlikely that the desired security objectives will be met and contribute appropriately to the organization’s business outcomes. Note that I T management is not something undertaken just once. Rather it is a cyclic process that must be repeated constantly in order to keep pace with the rapid changes in both I T technology and the risk environment.
Long Description:</a:t>
            </a:r>
          </a:p>
          <a:p>
            <a:r>
              <a:rPr lang="en-US" dirty="0">
                <a:latin typeface="Arial" panose="020B0604020202020204" pitchFamily="34" charset="0"/>
                <a:cs typeface="Arial" panose="020B0604020202020204" pitchFamily="34" charset="0"/>
              </a:rPr>
              <a:t>The block diagram starts with two rectangular blocks labeled I T security policy and organizational context, which are pointing to the third block. The block is titled risk analysis options and has three sub-blocks labeled security risk analysis, selection of controls, and development of security plan and procedures. The sub-block security risk analysis consists of four other blocks labeled baseline, informal, formal, and combined. The third block is connected to the fourth block titled implementation, which consists of two sub-blocks labeled implement controls and security awareness and training. The fourth block is connected to the fifth block titled follow-up, which consists of four sub-blocks labeled maintenance, security compliance, change management, and incident handling. A curly bracket is drawn including the first four blocks. A forward arrow is drawn from the fifth block to the curly bracket. Note: The third block is shown as a stack.</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55017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9" charset="0"/>
                <a:ea typeface="Arial"/>
                <a:cs typeface="Arial"/>
                <a:sym typeface="Arial"/>
              </a:rPr>
              <a:t>The iterative nature of this process is a key focus of I S O 31000 (Risk management-Principles and guidelines, 2018) and is specifically applied to the security risk management process in I S O 27005. This standard details a model process for managing information security that comprises the following steps: </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Plan: Establish security policy, objectives, processes and procedures; perform risk assessment; develop risk treatment plan with appropriate selection of controls or acceptance of risk.</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Do: Implement the risk treatment plan.</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Check: Monitor and maintain the risk treatment plan.</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Act: Maintain and improve the information security risk management process in response to incidents, review, or identified changes.</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This process is illustrated in Figure 14.2, which can be aligned with Figure 14.1. The outcome of this process should be that the security needs of the interested parties are managed appropriately.
Long Description:</a:t>
            </a:r>
          </a:p>
          <a:p>
            <a:r>
              <a:rPr lang="en-US" sz="1200" b="0" i="0" u="none" strike="noStrike" kern="1200" cap="none" baseline="0" dirty="0">
                <a:solidFill>
                  <a:schemeClr val="tx1"/>
                </a:solidFill>
                <a:latin typeface="Arial" pitchFamily="-109" charset="0"/>
                <a:ea typeface="Arial"/>
                <a:cs typeface="Arial"/>
                <a:sym typeface="Arial"/>
              </a:rPr>
              <a:t>The diagram consists of four blocks labeled plan, do, check, and act arranged in a circular shape, and counterclockwise arrows are drawn between the blocks. Two curved arrows labeled Interested parties and Information security needs point to the plan block. Two curved arrows labeled Interested parties and managed security are drawn from the check block.</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52318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9" charset="0"/>
                <a:ea typeface="Arial"/>
                <a:cs typeface="Arial"/>
                <a:sym typeface="Arial"/>
              </a:rPr>
              <a:t>The initial step in the I T security management process comprises an examination of the organization’s I T security objectives, strategies, and policies in the context of the organization’s general risk profile. This can only occur in the context of the wider organizational objectives and policies as part of the management of the organization. Organizational security objectives identify what I T security outcomes should be achieved. They need to address individual rights, legal requirements, and standards imposed on the organization in support of the overall organizational objectives. Organizational security strategies identify how these objectives can be met. Organizational security policies identify what needs to be done. These objectives, strategies, and policies need to be maintained and regularly updated based on the results of periodic security reviews to reflect the constantly changing technological and risk environments. </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To help identify these organizational security objectives, the role and importance of the I T systems in the organization is examined. The value of these systems in assisting the organization achieve its goals is reviewed, not just the direct costs of these systems. Questions that help clarify these issues include the following:</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What key aspects of the organization require I T support in order to function efficiently?</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What tasks can only be performed with I T support?</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Which essential decisions depend on the accuracy, currency, integrity, or availability of data managed by the I T systems?</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What data created, managed, processed, and stored by the I T systems need protection?</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What are the consequences to the organization of a security failure in their I T systems?</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If the answers to some of the above questions show that I T systems are important to the organization in achieving its goals, then clearly the risks to them should be assessed and appropriate action taken to address any deficiencies identified. A list of key organization security objectives should result from this examination.</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Once the objectives are listed, some broad strategy statements can be developed. These outline in general terms how the identified objectives will be met in a consistent manner across the organization. The topics and details in the strategy statements depend on the identified objectives, the size of the organization, and the importance of the I T systems to the organization. The strategy statements should address the approaches the organization will use to manage the security of its I T systems.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81645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9" charset="0"/>
                <a:ea typeface="Arial"/>
                <a:cs typeface="Arial"/>
                <a:sym typeface="Arial"/>
              </a:rPr>
              <a:t>Given the organizational security objectives and strategies, an </a:t>
            </a:r>
            <a:r>
              <a:rPr lang="en-US" sz="1200" b="1" i="0" u="none" strike="noStrike" kern="1200" cap="none" baseline="0" dirty="0">
                <a:solidFill>
                  <a:schemeClr val="tx1"/>
                </a:solidFill>
                <a:latin typeface="Arial" pitchFamily="-109" charset="0"/>
                <a:ea typeface="Arial"/>
                <a:cs typeface="Arial"/>
                <a:sym typeface="Arial"/>
              </a:rPr>
              <a:t>organizational security policy </a:t>
            </a:r>
            <a:r>
              <a:rPr lang="en-US" sz="1200" b="0" i="0" u="none" strike="noStrike" kern="1200" cap="none" baseline="0" dirty="0">
                <a:solidFill>
                  <a:schemeClr val="tx1"/>
                </a:solidFill>
                <a:latin typeface="Arial" pitchFamily="-109" charset="0"/>
                <a:ea typeface="Arial"/>
                <a:cs typeface="Arial"/>
                <a:sym typeface="Arial"/>
              </a:rPr>
              <a:t>is developed that describes what the objectives and strategies are and the process used to achieve them. The organizational or corporate security policy may be either a single large document or, more commonly, a set of related documents.</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This policy typically needs to address at least the following topics: </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The scope and purpose of the policy</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The relationship of the security objectives to the organization’s legal and regulatory obligations and its business objectives</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I T security requirements in terms of confidentiality, integrity, availability, accountability, authenticity, and reliability particularly with regard to the views of the asset owners</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The assignment of responsibilities relating to the management of I T security and the organizational infrastructure</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The risk management approach adopted by the organization</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How security awareness and training is to be handled</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General personnel issues, especially for those in positions of trust</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Any legal sanctions that may be imposed on staff, and the conditions under which such penalties apply</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Integration of security into systems development and procurement</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Definition of the information classification scheme used across the organization</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Contingency and business continuity planning</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Incident detection and handling processes</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How and when this policy should be reviewed</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The method for controlling changes to this policy</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The intent of the policy is to provide a clear overview of how an organization’s I T infrastructure supports its overall business objectives in general, and, more specifically, what security requirements must be provided in order to do this most effectively.</a:t>
            </a:r>
            <a:endParaRPr lang="en-US" dirty="0">
              <a:latin typeface="Times" pitchFamily="-109"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22693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9" charset="0"/>
                <a:ea typeface="Arial"/>
                <a:cs typeface="Arial"/>
                <a:sym typeface="Arial"/>
              </a:rPr>
              <a:t>It is critical that an organization’s I T security policy has full approval and buy-in by senior management. Without this, experience shows that it is unlikely that sufficient resources or emphasis will be given to meeting the identified objectives and achieving a suitable security outcome. With the clear, visible support of senior management, it is much more likely that security will be taken seriously by all levels of personnel in the organization. This support is also evidence of concern and due diligence in the management of the organization’s systems and the monitoring of its risk profile.</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Because the responsibility for I T security is shared across the organization, there is a risk of inconsistent implementation of security and a loss of central monitoring and control. The various standards strongly recommend that overall responsibility for the organization’s I T security be assigned to a single person, the organizational I T security officer. This person should ideally have a background in</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I T security. The responsibilities of this person include:</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Oversight of the I T security management process.</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Liaison with senior management on I T security issues.</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Maintenance of the organization’s I T security objectives, strategies, and policies.</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Coordination of the response to any I T security incidents.</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Management of the organization-wide I T security awareness and training programs.</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Interaction with I T project security officers.</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Larger organizations will need separate I T project security officers associated with major projects and systems. Their role is to develop and maintain security policies for their systems, develop and implement security plans relating to these systems, handle the day-to-day monitoring of the implementation of these plans, and assist with the investigation of incidents involving their systems.</a:t>
            </a:r>
            <a:endParaRPr lang="en-US" dirty="0">
              <a:latin typeface="Times" pitchFamily="-109"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72154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9" charset="0"/>
                <a:ea typeface="Arial"/>
                <a:cs typeface="Arial"/>
                <a:sym typeface="Arial"/>
              </a:rPr>
              <a:t>We now turn to the key risk management component of the I T security process. This stage is critical because without it there is a significant chance that resources will not be deployed where most effective. The result will be that some risks are not addressed, leaving the organization vulnerable, while other safeguards may be deployed without sufficient justification, wasting time and money. Ideally every single organizational asset is examined, and every conceivable risk to it is evaluated. If a risk is judged to be too great, then appropriate remedial controls are deployed to reduce the risk to an acceptable level. In practice this is clearly impossible. The time and effort required, even for large, well-resourced organizations, are clearly neither achievable nor cost effective. Even if possible, the rapid rate of change in both I T technologies and the wider threat environment means that any such assessment would be obsolete as soon as it is completed if not earlier! Clearly some form of compromise evaluation is needed.</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Another issue is the decision as to what constitutes an appropriate level of risk to accept. In an ideal world the goal would be to eliminate all risks completely. Again, this is simply not possible. A more realistic alternative is to expend an amount of resources in reducing risks proportional to the potential costs to the organization should that risk occur. This process also must take into consideration the likelihood of the risk’s occurrence. Specifying the acceptable level of risk is simply prudent management and means that resources expended are reasonable in the context of the organization’s available budget, time, and personnel resources. The aim of the risk assessment process is to provide management with the information necessary for them to make reasonable decisions on where available resources will be deployed. </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Given the wide range of organizations, from very small businesses to global multinationals and national governments, there clearly needs to be a range of alternatives available in performing this process. There are a range of formal standards that detail suitable I T security risk assessment processes, including I S O 13335, I S O 27005, I S O 31000, and N I S T SP 800-30. In particular, I S O 13335 recognizes four approaches to identifying and mitigating risks to an organization’s I T infrastructure:</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Baseline approach</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Informal approach</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Detailed risk analysis</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Combined approach</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The choice among these will be determined by the resources available to the organization and from an initial high-level risk analysis that considers how valuable the I T systems are and how critical to the organization’s business objectives. Legal and regulatory constraints may also require specific approaches. This information should be determined when developing the organization’s I T security objectives, strategies, and policies.</a:t>
            </a:r>
            <a:endParaRPr lang="en-US" dirty="0">
              <a:latin typeface="Times" pitchFamily="-109"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78197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9" charset="0"/>
                <a:ea typeface="Arial"/>
                <a:cs typeface="Arial"/>
                <a:sym typeface="Arial"/>
              </a:rPr>
              <a:t>The baseline approach to risk assessment aims to implement a basic general level of security controls on systems using baseline documents, codes of practice and </a:t>
            </a:r>
            <a:r>
              <a:rPr lang="en-US" sz="1200" b="0" i="1" u="none" strike="noStrike" kern="1200" cap="none" baseline="0" dirty="0">
                <a:solidFill>
                  <a:schemeClr val="tx1"/>
                </a:solidFill>
                <a:latin typeface="Arial" pitchFamily="-109" charset="0"/>
                <a:ea typeface="Arial"/>
                <a:cs typeface="Arial"/>
                <a:sym typeface="Arial"/>
              </a:rPr>
              <a:t>industry best practice. </a:t>
            </a:r>
            <a:r>
              <a:rPr lang="en-US" sz="1200" b="0" i="0" u="none" strike="noStrike" kern="1200" cap="none" baseline="0" dirty="0">
                <a:solidFill>
                  <a:schemeClr val="tx1"/>
                </a:solidFill>
                <a:latin typeface="Arial" pitchFamily="-109" charset="0"/>
                <a:ea typeface="Arial"/>
                <a:cs typeface="Arial"/>
                <a:sym typeface="Arial"/>
              </a:rPr>
              <a:t>The advantages of this approach are that it doesn’t require the expenditure of additional resources in conducting a more formal risk assessment and that the same measures can be replicated over a range of systems. The major disadvantage is that no special consideration is given to variations in the organization’s risk exposure based on who they are and how their systems are used. In addition, there is a chance that the baseline level may be set either too high, leading to expensive or restrictive security measures that may not be warranted or set too low, resulting in insufficient security and leaving the organization vulnerable.</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The goal of the baseline approach is to implement generally agreed controls to provide protection against the most common threats. These would include implementing industry best practice in configuring and deploying systems like those we discuss in Chapter 12 on operating systems security. As such, the baseline approach forms a good base from which further security measures can be determined. </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Suitable baseline recommendations and checklists may be obtained from a range of organizations, including:</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Various national and international standards organizations.</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Security-related organizations such as the C E R T, N S A, and so on.</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 Industry sector councils or peak groups.</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The use of the baseline approach alone would generally be recommended only for small organizations without the resources to implement more structured approaches. But it will at least ensure that a basic level of security is deployed, which is not guaranteed by the default configurations of many systems.</a:t>
            </a:r>
            <a:endParaRPr lang="en-US" dirty="0">
              <a:latin typeface="Times" pitchFamily="-109"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52046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CC3096-83BF-4C4F-B538-52097ACD79E2}" type="slidenum">
              <a:rPr lang="en-AU" smtClean="0"/>
              <a:pPr/>
              <a:t>3</a:t>
            </a:fld>
            <a:endParaRPr lang="en-AU"/>
          </a:p>
        </p:txBody>
      </p:sp>
    </p:spTree>
    <p:extLst>
      <p:ext uri="{BB962C8B-B14F-4D97-AF65-F5344CB8AC3E}">
        <p14:creationId xmlns:p14="http://schemas.microsoft.com/office/powerpoint/2010/main" val="1704074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9" charset="0"/>
                <a:ea typeface="Arial"/>
                <a:cs typeface="Arial"/>
                <a:sym typeface="Arial"/>
              </a:rPr>
              <a:t>The informal approach involves conducting some form of informal, pragmatic risk analysis for the organization’s I T systems. This analysis does not involve the use of a formal, structured process but rather exploits the knowledge and expertise of the individuals performing this analysis. These may either be internal experts if available or, alternatively, external consultants. A major advantage of this approach is that the individuals performing the analysis require no additional skills. Hence, an informal risk assessment can be performed relatively quickly and cheaply. In addition, because the organization’s systems are being examined, judgments can be made about specific vulnerabilities and risks to systems for the organization that the baseline approach would not address. Thus more accurate and targeted controls may be used than would be the case with the baseline approach. There are a number of disadvantages. Because a formal process is not used, there is a chance that some risks may not be considered appropriately, potentially leaving the organization vulnerable. Besides, because the approach is informal, the results may be skewed by the views and prejudices of the individuals performing the analysis. It may also result in insufficient justification for suggested controls, leading to questions over whether the proposed expenditure is really justified. Lastly, there may be inconsistent results over time as a result of differing expertise in those conducting the analysis.</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The use of the informal approach would generally be recommended for small to medium-sized organizations where the I T systems are not necessarily essential to meeting the organization’s business objectives and where additional expenditure on risk analysis cannot be justified.</a:t>
            </a:r>
            <a:endParaRPr lang="en-US" dirty="0">
              <a:latin typeface="Times" pitchFamily="-109"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23636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9" charset="0"/>
                <a:ea typeface="Arial"/>
                <a:cs typeface="Arial"/>
                <a:sym typeface="Arial"/>
              </a:rPr>
              <a:t>The third and most comprehensive approach is to conduct a detailed risk assessment of the organization’s I T systems, using a formal structured process. This provides the greatest degree of assurance that all significant risks are identified and their implications considered. This process involves a number of stages, including identification of assets, identification of threats and vulnerabilities to those assets, determination of the likelihood of the risk occurring and the consequences to the organization should that occur, and, hence, the risk the organization is exposed to. With that information, appropriate controls can be chosen and implemented to address the risks identified. The advantages of this approach are that it provides the most detailed examination of the security risks of an organization’s I T system and produces strong justification for expenditure on the controls proposed. It also provides the best information for continuing to manage the security of these systems as they evolve and change. The major disadvantage is the significant cost in time, resources, and expertise needed to perform such an analysis. The time taken to perform this analysis may also result in delays in providing suitable levels of protection for some systems. The details of this approach are discussed in the next section.</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The use of a formal, detailed risk analysis is often a legal requirement for some government organizations and businesses providing key services to them. This may also be the case for organizations providing key national infrastructure. For such organizations, there is no choice but to use this approach. It may also be the approach of choice for large organizations with I T systems critical to their business objectives and with the resources available to perform this type of analysis.</a:t>
            </a:r>
            <a:endParaRPr lang="en-US" dirty="0">
              <a:latin typeface="Times" pitchFamily="-109"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07528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9" charset="0"/>
                <a:ea typeface="Arial"/>
                <a:cs typeface="Arial"/>
                <a:sym typeface="Arial"/>
              </a:rPr>
              <a:t>The formal, detailed security risk analysis approach provides the most accurate evaluation of an organization’s I T system’s security risks, but at the highest cost. This approach has evolved with the development of trusted computer systems, initially focused on addressing defense security concerns as we discussed in Chapter 12. The original security risk assessment methodology was given in the Yellow Book standard (C S C-S T D-004-85 June 1985), one of the original U.S. T C S E C rainbow book series of standards. Its focus was entirely on protecting the confidentiality of information, reflecting the military concern with information classification. The recommended rating it gave for a trusted computer system depended on difference between the minimum user clearance and the maximum information classification. Specifically it defined a risk index as</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Risk Index = Max Info Sensitivity - Min User Clearance.</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A table in this standard, listing suitable categories of systems for each risk level, was used to select the system type. Clearly this limited approach neither adequately reflects the range of security services required nor the wide range of possible threats. Over the years since, the process of conducting a security risk assessment that does consider these issues has evolved.</a:t>
            </a:r>
            <a:endParaRPr lang="en-US" dirty="0">
              <a:latin typeface="Times" pitchFamily="-109"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40479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9" charset="0"/>
                <a:ea typeface="Arial"/>
                <a:cs typeface="Arial"/>
                <a:sym typeface="Arial"/>
              </a:rPr>
              <a:t>The last approach combines elements of the baseline, informal, and detailed risk analysis approaches. The aim is to provide reasonable levels of protection as quickly as possible, then to examine and adjust the protection controls deployed on key systems over time. The approach starts with the implementation of suitable baseline security recommendations on all systems. Next, systems either exposed to high risk levels or critical to the organization’s business objectives are identified in the high-level risk assessment. A decision can then be made to possibly conduct an immediate informal risk assessment on key systems with the aim of relatively quickly tailoring controls to more accurately reflect their requirements. Lastly, an ordered process of performing detailed risk analyses of these systems can be instituted. Over time this can result in the most appropriate and cost-effective security controls being selected and implemented on these systems. This approach has a significant number of advantages. The use of the initial high-level analysis to determine where further resources need to be expended, rather than facing a full detailed risk analysis of all systems, may well be easier to sell to management. It also results in the development of a strategic picture of the I T resources and where major risks are likely to occur. This provides a key planning aid in the subsequent management of the organization’s security. The use of the baseline and informal analyses ensures that a basic level of security protection is implemented early. And it means that resources are likely to be applied where most needed and that systems most at risk are likely to be examined further reasonably early in the process. However, there are some disadvantages. If the initial high-level analysis is inaccurate, then some systems for which a detailed risk analysis should be performed may remain vulnerable for some time. Nonetheless, the use of the baseline approach should ensure a basic minimum security level on such systems. Further, if the results of the high-level analysis are reviewed appropriately, the chance of lingering vulnerability is minimized.</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I S O 13335 considers that for most organizations, in most circumstances, this approach is the most cost effective. Consequently its use is highly recommended.</a:t>
            </a:r>
            <a:endParaRPr lang="en-US" dirty="0">
              <a:latin typeface="Times" pitchFamily="-109"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98388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9" charset="0"/>
                <a:ea typeface="Arial"/>
                <a:cs typeface="Arial"/>
                <a:sym typeface="Arial"/>
              </a:rPr>
              <a:t>A number of national and international standards document the expected formal risk analysis approach. These include I S O 27005, ISO 31000, N I S T S P 800-30, and [S A S N13]. This approach is often mandated by government organizations and associated businesses. These standards all broadly agree on the process used. Figure 14.3 (reproduced from figure 5 in N I S T S P 800-30) illustrates a typical process used.</a:t>
            </a:r>
          </a:p>
          <a:p>
            <a:r>
              <a:rPr lang="en-US" sz="1200" b="0" i="0" u="none" strike="noStrike" kern="1200" cap="none" dirty="0">
                <a:solidFill>
                  <a:schemeClr val="tx1"/>
                </a:solidFill>
                <a:effectLst/>
                <a:latin typeface="Arial" pitchFamily="-109" charset="0"/>
                <a:ea typeface="Arial"/>
                <a:cs typeface="Arial"/>
                <a:sym typeface="Arial"/>
              </a:rPr>
              <a:t>
Long Description:</a:t>
            </a:r>
          </a:p>
          <a:p>
            <a:r>
              <a:rPr lang="en-US" dirty="0"/>
              <a:t>The block diagram consists of four steps. Steps 1, 3, and 4 are shown in rectangular blocks. Step 2 is shown inside a rectangular frame. Step 1: Prepare for assessment, derived from organizational aspects. Step 2: Conduct risk analysis. Step 3: Communicate results. Step 4: Maintain assessment. Step 2 consists of another block diagram with five rectangular blocks connected using downward arrows from top to bottom are given as follow: Identify threat sources and events, identify vulnerabilities and predisposing conditions, determine likelihood of occurrence, determine magnitude of impact, and determine risk. Step 1 is connected to step 2 using a downward arrow. A double headed arrow is drawn between steps 2 and 3. A double headed arrow is drawn between steps 2 and 4.</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444908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The initial step is known as </a:t>
            </a:r>
            <a:r>
              <a:rPr lang="en-US" sz="1200" i="1" kern="1200" baseline="0" dirty="0">
                <a:solidFill>
                  <a:schemeClr val="tx1"/>
                </a:solidFill>
                <a:latin typeface="Arial" pitchFamily="-109" charset="0"/>
                <a:ea typeface="+mn-ea"/>
                <a:cs typeface="+mn-cs"/>
              </a:rPr>
              <a:t>establishing the context or system characterization. </a:t>
            </a:r>
            <a:r>
              <a:rPr lang="en-US" sz="1200" i="0" kern="1200" baseline="0" dirty="0">
                <a:solidFill>
                  <a:schemeClr val="tx1"/>
                </a:solidFill>
                <a:latin typeface="Arial" pitchFamily="-109" charset="0"/>
                <a:ea typeface="+mn-ea"/>
                <a:cs typeface="+mn-cs"/>
              </a:rPr>
              <a:t>Its </a:t>
            </a:r>
            <a:r>
              <a:rPr lang="en-US" sz="1200" kern="1200" baseline="0" dirty="0">
                <a:solidFill>
                  <a:schemeClr val="tx1"/>
                </a:solidFill>
                <a:latin typeface="Arial" pitchFamily="-109" charset="0"/>
                <a:ea typeface="+mn-ea"/>
                <a:cs typeface="+mn-cs"/>
              </a:rPr>
              <a:t>purpose is to determine the basic parameters within which the risk assessment will be conducted and then to identify the assets to be examined.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process starts with the organizational security objectives and considers the broad risk exposure of the organization. This recognizes that not all organizations are equally at risk, but that some, because of their function, may be specifically targeted. It explores the relationship between a specific organization and the wider political and social environment in which it operates.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Industries such as agriculture and education are considered to be at lesser risk compared to government or banking and finance. Note that this classification predates the September 11, 2001, terrorist attacks, and it is likely that there has been change since it was developed. In particular it is likely that utilities, for example, are probably at higher risk than the classification suggests. N I S T has indicated that the following industries are vulnerable to risks in Supervisory Control and Data</a:t>
            </a:r>
          </a:p>
          <a:p>
            <a:r>
              <a:rPr lang="en-US" sz="1200" kern="1200" baseline="0" dirty="0">
                <a:solidFill>
                  <a:schemeClr val="tx1"/>
                </a:solidFill>
                <a:latin typeface="Arial" pitchFamily="-109" charset="0"/>
                <a:ea typeface="+mn-ea"/>
                <a:cs typeface="+mn-cs"/>
              </a:rPr>
              <a:t>Acquisition (S C A D A) and process control systems: electric, water and wastewater, oil and natural gas, chemical, pharmaceutical, pulp and paper, food and beverage, discrete manufacturing (automotive, aerospace, and durable goods), air and rail transportation, and mining and metallurgy.</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At this point in determining an organization’s broad risk exposure, any relevant legal and regulatory constraints must also be identified. These features provide a baseline for the organization’s risk exposure and an initial indication of the broad scale of resources it needs to expend to manage this risk in order to successfully conduct business.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Next, senior management must define the organization’s </a:t>
            </a:r>
            <a:r>
              <a:rPr lang="en-US" sz="1200" b="1" kern="1200" baseline="0" dirty="0">
                <a:solidFill>
                  <a:schemeClr val="tx1"/>
                </a:solidFill>
                <a:latin typeface="Arial" pitchFamily="-109" charset="0"/>
                <a:ea typeface="+mn-ea"/>
                <a:cs typeface="+mn-cs"/>
              </a:rPr>
              <a:t>risk appetite, </a:t>
            </a:r>
            <a:r>
              <a:rPr lang="en-US" sz="1200" b="0" kern="1200" baseline="0" dirty="0">
                <a:solidFill>
                  <a:schemeClr val="tx1"/>
                </a:solidFill>
                <a:latin typeface="Arial" pitchFamily="-109" charset="0"/>
                <a:ea typeface="+mn-ea"/>
                <a:cs typeface="+mn-cs"/>
              </a:rPr>
              <a:t>the </a:t>
            </a:r>
            <a:r>
              <a:rPr lang="en-US" sz="1200" kern="1200" baseline="0" dirty="0">
                <a:solidFill>
                  <a:schemeClr val="tx1"/>
                </a:solidFill>
                <a:latin typeface="Arial" pitchFamily="-109" charset="0"/>
                <a:ea typeface="+mn-ea"/>
                <a:cs typeface="+mn-cs"/>
              </a:rPr>
              <a:t>level of risk the organization views as acceptable. Again this will depend very much on the type of organization, and its management’s attitude to how it conducts business. For example, banking and finance organizations tend to be fairly conservative and risk averse. This means they want a low residual risk and are willing to spend the resources necessary to achieve this. In contrast, a leading-edge manufacturer with a new product may have a much greater risk tolerance. The manufacturer is willing to take a chance to obtain a competitive advantage and, with limited resources, wishes to expend less on risk controls. This decision is not just I T specific. Rather it reflects the organization’s broader management approach to how it conducts business.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032127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9" charset="0"/>
                <a:ea typeface="Arial"/>
                <a:cs typeface="Arial"/>
                <a:sym typeface="Arial"/>
              </a:rPr>
              <a:t>Figure 14.4 (adapted from an I D C 2000 report) suggests a possible spectrum of organizational risk.
Long Description:</a:t>
            </a:r>
          </a:p>
          <a:p>
            <a:r>
              <a:rPr lang="en-US" dirty="0"/>
              <a:t>The diagram consists of a horizontal double arrow pointing toward the right and 12 blocks arranged above and below the double arrow. The right end of the double arrow is labeled more vulnerable and the left end is labeled less vulnerable. The six blocks above the double arrow are given as follows: construction, media, retail, utilities, health care, and banking and finance. The six blocks below the double arrow are given as follows: agriculture, education, communications, manufacturing, transportation, and government.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275376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9" charset="0"/>
                <a:ea typeface="Arial"/>
                <a:cs typeface="Arial"/>
                <a:sym typeface="Arial"/>
              </a:rPr>
              <a:t>The last component of this first step in the risk assessment is to identify the assets to examine. This directly addresses the first of the three fundamental questions we opened this chapter with: “What assets do we need to protect?” An </a:t>
            </a:r>
            <a:r>
              <a:rPr lang="en-US" sz="1200" b="1" i="0" u="none" strike="noStrike" kern="1200" cap="none" baseline="0" dirty="0">
                <a:solidFill>
                  <a:schemeClr val="tx1"/>
                </a:solidFill>
                <a:latin typeface="Arial" pitchFamily="-109" charset="0"/>
                <a:ea typeface="Arial"/>
                <a:cs typeface="Arial"/>
                <a:sym typeface="Arial"/>
              </a:rPr>
              <a:t>asset </a:t>
            </a:r>
            <a:r>
              <a:rPr lang="en-US" sz="1200" b="0" i="0" u="none" strike="noStrike" kern="1200" cap="none" baseline="0" dirty="0">
                <a:solidFill>
                  <a:schemeClr val="tx1"/>
                </a:solidFill>
                <a:latin typeface="Arial" pitchFamily="-109" charset="0"/>
                <a:ea typeface="Arial"/>
                <a:cs typeface="Arial"/>
                <a:sym typeface="Arial"/>
              </a:rPr>
              <a:t>is “anything that needs to be protected” because it has value to the organization and contributes to the successful attainment of the organization’s objectives. As we discuss in Chapter 1, an asset may be either tangible or intangible. It includes computer and communications hardware infrastructure, software (including applications and information/data held on these systems), the documentation on these systems, and the people who manage and maintain these systems. Within the boundaries identified for the risk assessment, these assets need to be identified and their value to the organization assessed. It is important to emphasize again that while the ideal is to consider every conceivable asset, in practice this is not possible. Rather the goal here is to identify all assets that contribute significantly to attaining the organization’s objectives and whose compromise or loss would seriously impact on the organization’s operation. [S A S N 13] describes this process as a criticality assessment that aims to identify those assets that are most important to the organization.</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While the risk assessment process is most likely being managed by security experts, they will not necessarily have a high degree of familiarity with the organization’s operation and structures. Thus they need to draw on the expertise of the people in the relevant areas of the organization to identify key assets and their value to the organization. A key element of this process step is identifying and interviewing such personnel. Many of the standards listed previously include checklists of types of assets and suggestions for mechanisms for gathering the necessary information. These should be consulted and used. The outcome of this step should be a list of assets with brief descriptions of their use by, and value to, the organization.</a:t>
            </a:r>
            <a:endParaRPr lang="en-US" b="0" dirty="0">
              <a:latin typeface="Times" pitchFamily="-109"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74673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09" charset="0"/>
                <a:ea typeface="+mn-ea"/>
                <a:cs typeface="+mn-cs"/>
              </a:rPr>
              <a:t>The next step in the process is to identify the threats or risks the assets are exposed to. This directly addresses the second of our three fundamental questions: “How are those assets threatened?” It is worth commenting on the terminology used here. The terms</a:t>
            </a:r>
            <a:r>
              <a:rPr lang="en-US" sz="1200" b="0" i="1" u="none" strike="noStrike" kern="1200" baseline="0" dirty="0">
                <a:solidFill>
                  <a:schemeClr val="tx1"/>
                </a:solidFill>
                <a:latin typeface="Arial" pitchFamily="-109" charset="0"/>
                <a:ea typeface="+mn-ea"/>
                <a:cs typeface="+mn-cs"/>
              </a:rPr>
              <a:t> threat </a:t>
            </a:r>
            <a:r>
              <a:rPr lang="en-US" sz="1200" b="0" i="0" u="none" strike="noStrike" kern="1200" baseline="0" dirty="0">
                <a:solidFill>
                  <a:schemeClr val="tx1"/>
                </a:solidFill>
                <a:latin typeface="Arial" pitchFamily="-109" charset="0"/>
                <a:ea typeface="+mn-ea"/>
                <a:cs typeface="+mn-cs"/>
              </a:rPr>
              <a:t>and </a:t>
            </a:r>
            <a:r>
              <a:rPr lang="en-US" sz="1200" b="0" i="1" u="none" strike="noStrike" kern="1200" baseline="0" dirty="0">
                <a:solidFill>
                  <a:schemeClr val="tx1"/>
                </a:solidFill>
                <a:latin typeface="Arial" pitchFamily="-109" charset="0"/>
                <a:ea typeface="+mn-ea"/>
                <a:cs typeface="+mn-cs"/>
              </a:rPr>
              <a:t>risk</a:t>
            </a:r>
            <a:r>
              <a:rPr lang="en-US" sz="1200" b="0" i="0" u="none" strike="noStrike" kern="1200" baseline="0" dirty="0">
                <a:solidFill>
                  <a:schemeClr val="tx1"/>
                </a:solidFill>
                <a:latin typeface="Arial" pitchFamily="-109" charset="0"/>
                <a:ea typeface="+mn-ea"/>
                <a:cs typeface="+mn-cs"/>
              </a:rPr>
              <a:t>, while having distinct meanings, are often used interchangeably in this context. There is considerable variation in the definitions of these terms, as seen in the range of definitions provided in the cited standards. The following definitions will be useful in our discussion:</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relationship among these and other security concepts is illustrated in Figure 1.2.</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The goal of this stage is to identify potentially significant risks to the assets listed. This requires answering the following questions for each asset:</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1. Who or what could cause it harm?</a:t>
            </a:r>
          </a:p>
          <a:p>
            <a:endParaRPr lang="en-US" sz="1200" b="0" kern="1200" baseline="0" dirty="0">
              <a:solidFill>
                <a:schemeClr val="tx1"/>
              </a:solidFill>
              <a:latin typeface="Arial" pitchFamily="-109" charset="0"/>
              <a:ea typeface="+mn-ea"/>
              <a:cs typeface="+mn-cs"/>
            </a:endParaRPr>
          </a:p>
          <a:p>
            <a:r>
              <a:rPr lang="en-US" sz="1200" b="0" kern="1200" baseline="0" dirty="0">
                <a:solidFill>
                  <a:schemeClr val="tx1"/>
                </a:solidFill>
                <a:latin typeface="Arial" pitchFamily="-109" charset="0"/>
                <a:ea typeface="+mn-ea"/>
                <a:cs typeface="+mn-cs"/>
              </a:rPr>
              <a:t>2. How could this occur?</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239623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9" charset="0"/>
                <a:ea typeface="Arial"/>
                <a:cs typeface="Arial"/>
                <a:sym typeface="Arial"/>
              </a:rPr>
              <a:t>Answering the first of these questions involves identifying potential threats to assets. In the broadest sense, a </a:t>
            </a:r>
            <a:r>
              <a:rPr lang="en-US" sz="1200" b="1" i="0" u="none" strike="noStrike" kern="1200" cap="none" baseline="0" dirty="0">
                <a:solidFill>
                  <a:schemeClr val="tx1"/>
                </a:solidFill>
                <a:latin typeface="Arial" pitchFamily="-109" charset="0"/>
                <a:ea typeface="Arial"/>
                <a:cs typeface="Arial"/>
                <a:sym typeface="Arial"/>
              </a:rPr>
              <a:t>threat </a:t>
            </a:r>
            <a:r>
              <a:rPr lang="en-US" sz="1200" b="0" i="0" u="none" strike="noStrike" kern="1200" cap="none" baseline="0" dirty="0">
                <a:solidFill>
                  <a:schemeClr val="tx1"/>
                </a:solidFill>
                <a:latin typeface="Arial" pitchFamily="-109" charset="0"/>
                <a:ea typeface="Arial"/>
                <a:cs typeface="Arial"/>
                <a:sym typeface="Arial"/>
              </a:rPr>
              <a:t>is anything that might hinder or prevent an asset from providing appropriate levels of the key security services: confidentiality, integrity, availability, accountability, authenticity, and reliability. Note that one asset may have multiple threats, and a single threat may target multiple assets.</a:t>
            </a:r>
            <a:endParaRPr lang="en-US" b="0" dirty="0">
              <a:latin typeface="Times" pitchFamily="-109"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05282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cap="none" baseline="0" dirty="0">
                <a:solidFill>
                  <a:schemeClr val="tx1"/>
                </a:solidFill>
                <a:latin typeface="Arial" pitchFamily="-109" charset="0"/>
                <a:ea typeface="Arial"/>
                <a:cs typeface="Arial"/>
                <a:sym typeface="Arial"/>
              </a:rPr>
              <a:t>I T security management </a:t>
            </a:r>
            <a:r>
              <a:rPr lang="en-US" sz="1200" b="0" i="0" u="none" strike="noStrike" kern="1200" cap="none" baseline="0" dirty="0">
                <a:solidFill>
                  <a:schemeClr val="tx1"/>
                </a:solidFill>
                <a:latin typeface="Arial" pitchFamily="-109" charset="0"/>
                <a:ea typeface="Arial"/>
                <a:cs typeface="Arial"/>
                <a:sym typeface="Arial"/>
              </a:rPr>
              <a:t>is the formal process of answering these questions, ensuring that critical assets are sufficiently protected in a cost-effective manner. More specifically, I T security management consists of first determining a clear view of an organization’s I T security objectives and general risk profile. Next, an I T security </a:t>
            </a:r>
            <a:r>
              <a:rPr lang="en-US" sz="1200" b="1" i="0" u="none" strike="noStrike" kern="1200" cap="none" baseline="0" dirty="0">
                <a:solidFill>
                  <a:schemeClr val="tx1"/>
                </a:solidFill>
                <a:latin typeface="Arial" pitchFamily="-109" charset="0"/>
                <a:ea typeface="Arial"/>
                <a:cs typeface="Arial"/>
                <a:sym typeface="Arial"/>
              </a:rPr>
              <a:t>risk assessment </a:t>
            </a:r>
            <a:r>
              <a:rPr lang="en-US" sz="1200" b="0" i="0" u="none" strike="noStrike" kern="1200" cap="none" baseline="0" dirty="0">
                <a:solidFill>
                  <a:schemeClr val="tx1"/>
                </a:solidFill>
                <a:latin typeface="Arial" pitchFamily="-109" charset="0"/>
                <a:ea typeface="Arial"/>
                <a:cs typeface="Arial"/>
                <a:sym typeface="Arial"/>
              </a:rPr>
              <a:t>is needed for each asset in the organization that requires protection; this assessment must answer the three key questions listed above. It provides the information necessary to decide what management, operational, and technical controls are needed to either reduce the risks identified to an acceptable level or otherwise accept the resultant risk. This chapter will consider each of these items. The process continues by selecting suitable controls and then writing plans and procedures to ensure these necessary controls are implemented effectively. That implementation must be monitored to determine if the security objectives are met. The whole process must be iterated, and the plans and procedures kept up to date because of the rapid rate of change in both the technology and the risk environment. We discuss the latter part of this process in Chapter 15. The following chapters, then, address specific control areas relating to physical security in Chapter 16, human factors in Chapter 17, and auditing in Chapter 18.</a:t>
            </a:r>
            <a:endParaRPr lang="en-US" dirty="0">
              <a:latin typeface="Times" pitchFamily="-109"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567935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09" charset="0"/>
                <a:ea typeface="+mn-ea"/>
                <a:cs typeface="+mn-cs"/>
              </a:rPr>
              <a:t>A threat may be either natural or human-made and may be accidental or deliberate. This is known as the </a:t>
            </a:r>
            <a:r>
              <a:rPr lang="en-US" sz="1200" b="1" i="0" u="none" strike="noStrike" kern="1200" baseline="0" dirty="0">
                <a:solidFill>
                  <a:schemeClr val="tx1"/>
                </a:solidFill>
                <a:latin typeface="Arial" pitchFamily="-109" charset="0"/>
                <a:ea typeface="+mn-ea"/>
                <a:cs typeface="+mn-cs"/>
              </a:rPr>
              <a:t>threat source </a:t>
            </a:r>
            <a:r>
              <a:rPr lang="en-US" sz="1200" b="0" i="0" u="none" strike="noStrike" kern="1200" baseline="0" dirty="0">
                <a:solidFill>
                  <a:schemeClr val="tx1"/>
                </a:solidFill>
                <a:latin typeface="Arial" pitchFamily="-109" charset="0"/>
                <a:ea typeface="+mn-ea"/>
                <a:cs typeface="+mn-cs"/>
              </a:rPr>
              <a:t>or </a:t>
            </a:r>
            <a:r>
              <a:rPr lang="en-US" sz="1200" b="1" i="0" u="none" strike="noStrike" kern="1200" baseline="0" dirty="0">
                <a:solidFill>
                  <a:schemeClr val="tx1"/>
                </a:solidFill>
                <a:latin typeface="Arial" pitchFamily="-109" charset="0"/>
                <a:ea typeface="+mn-ea"/>
                <a:cs typeface="+mn-cs"/>
              </a:rPr>
              <a:t>threat agent</a:t>
            </a:r>
            <a:r>
              <a:rPr lang="en-US" sz="1200" b="0" i="0" u="none" strike="noStrike" kern="1200" baseline="0" dirty="0">
                <a:solidFill>
                  <a:schemeClr val="tx1"/>
                </a:solidFill>
                <a:latin typeface="Arial" pitchFamily="-109" charset="0"/>
                <a:ea typeface="+mn-ea"/>
                <a:cs typeface="+mn-cs"/>
              </a:rPr>
              <a:t>. The classic natural threat sources are those often referred to as acts of God and include damage caused by fire, flood, storm, earthquake, and other such natural events. It also includes environmental threats such as long-term loss of power or natural gas. Or it may be the result of chemical contamination or leakage. Alternatively, a threat source may be a human agent acting either directly or indirectly. Examples of the former include an insider retrieving and selling information for personal gain or a hacker targeting the organization’s server over the Internet. An example of the latter includes someone writing and releasing a network worm that infects the organization’s systems. These examples all involved a deliberate exploit of a threat. However, a threat may also be a result of an accident, such as an employee incorrectly entering information on a system, which results in the system malfunctioning.</a:t>
            </a:r>
          </a:p>
          <a:p>
            <a:endParaRPr lang="en-US" sz="1200" b="0" i="0" u="none" strike="noStrike" kern="1200" baseline="0" dirty="0">
              <a:solidFill>
                <a:schemeClr val="tx1"/>
              </a:solidFill>
              <a:latin typeface="Arial" pitchFamily="-109" charset="0"/>
              <a:ea typeface="+mn-ea"/>
              <a:cs typeface="+mn-cs"/>
            </a:endParaRPr>
          </a:p>
          <a:p>
            <a:r>
              <a:rPr lang="en-US" sz="1200" b="0" i="0" u="none" strike="noStrike" kern="1200" baseline="0" dirty="0">
                <a:solidFill>
                  <a:schemeClr val="tx1"/>
                </a:solidFill>
                <a:latin typeface="Arial" pitchFamily="-109" charset="0"/>
                <a:ea typeface="+mn-ea"/>
                <a:cs typeface="+mn-cs"/>
              </a:rPr>
              <a:t>Identifying possible threats and threat sources requires the use of a variety of sources along with the experience of the risk assessor. The chance of natural threats occurring in any particular area is usually well known from insurance statistics. Lists of other potential threats may be found in the standards, in the results of I T security surveys, and in information from government security agencies. The annual computer crime reports, such as those by C S I/F B I and by Verizon in the United States and similar reports in other countries, provide useful general guidance on the broad I T threat environment and the most common problem areas. Standards, such as N I S T S P 800-30 Appendix D with a taxonomy of threat sources and Appendix E with examples of threats, may also assist here.</a:t>
            </a:r>
          </a:p>
          <a:p>
            <a:endParaRPr lang="en-US" sz="1200" b="0" i="0" u="none" strike="noStrike" kern="1200" baseline="0" dirty="0">
              <a:solidFill>
                <a:schemeClr val="tx1"/>
              </a:solidFill>
              <a:latin typeface="Arial" pitchFamily="-109" charset="0"/>
              <a:ea typeface="+mn-ea"/>
              <a:cs typeface="+mn-cs"/>
            </a:endParaRPr>
          </a:p>
          <a:p>
            <a:r>
              <a:rPr lang="en-US" sz="1200" b="0" i="0" u="none" strike="noStrike" kern="1200" baseline="0" dirty="0">
                <a:solidFill>
                  <a:schemeClr val="tx1"/>
                </a:solidFill>
                <a:latin typeface="Arial" pitchFamily="-109" charset="0"/>
                <a:ea typeface="+mn-ea"/>
                <a:cs typeface="+mn-cs"/>
              </a:rPr>
              <a:t>However, this general guidance needs to be tailored to the organization and the risk environment it operates in. This involves consideration of vulnerabilities in the organization’s I T systems, which may indicate that some risks are either more or less likely than the general case. Where an organization’s security concerns are sufficiently high that threats need to be specifically identified, threat scenarios can be modelled, developed, and analyzed as described in N I S T S P 800-30. Organization’s define threat scenarios to describe how the tactics, techniques, and procedures employed by an attacker can contribute to or cause harm. The possible motivation of deliberate attackers in relation to the organization should be considered as potentially influencing this variation in risk. In addition, any previous experience of attacks seen by the organization needs to be considered as that is concrete evidence of risks that are known to occur. When evaluating possible human threat sources, it is worth considering their reason and capabilities for attacking this organization, including their:</a:t>
            </a:r>
          </a:p>
          <a:p>
            <a:endParaRPr lang="en-US" sz="1200" b="0" i="0" u="none" strike="noStrike" kern="1200" baseline="0" dirty="0">
              <a:solidFill>
                <a:schemeClr val="tx1"/>
              </a:solidFill>
              <a:latin typeface="Arial" pitchFamily="-109" charset="0"/>
              <a:ea typeface="+mn-ea"/>
              <a:cs typeface="+mn-cs"/>
            </a:endParaRPr>
          </a:p>
          <a:p>
            <a:r>
              <a:rPr lang="en-US" sz="1200" b="1" i="0" u="none" strike="noStrike" kern="1200" baseline="0" dirty="0">
                <a:solidFill>
                  <a:schemeClr val="tx1"/>
                </a:solidFill>
                <a:latin typeface="Arial" pitchFamily="-109" charset="0"/>
                <a:ea typeface="+mn-ea"/>
                <a:cs typeface="+mn-cs"/>
              </a:rPr>
              <a:t>• Motivation</a:t>
            </a:r>
            <a:r>
              <a:rPr lang="en-US" sz="1200" b="0" i="0" u="none" strike="noStrike" kern="1200" baseline="0" dirty="0">
                <a:solidFill>
                  <a:schemeClr val="tx1"/>
                </a:solidFill>
                <a:latin typeface="Arial" pitchFamily="-109" charset="0"/>
                <a:ea typeface="+mn-ea"/>
                <a:cs typeface="+mn-cs"/>
              </a:rPr>
              <a:t>: Why would they target this organization; how motivated are they?</a:t>
            </a:r>
          </a:p>
          <a:p>
            <a:endParaRPr lang="en-US" sz="1200" b="0" i="0" u="none" strike="noStrike" kern="1200" baseline="0" dirty="0">
              <a:solidFill>
                <a:schemeClr val="tx1"/>
              </a:solidFill>
              <a:latin typeface="Arial" pitchFamily="-109" charset="0"/>
              <a:ea typeface="+mn-ea"/>
              <a:cs typeface="+mn-cs"/>
            </a:endParaRPr>
          </a:p>
          <a:p>
            <a:r>
              <a:rPr lang="en-US" sz="1200" b="1" i="0" u="none" strike="noStrike" kern="1200" baseline="0" dirty="0">
                <a:solidFill>
                  <a:schemeClr val="tx1"/>
                </a:solidFill>
                <a:latin typeface="Arial" pitchFamily="-109" charset="0"/>
                <a:ea typeface="+mn-ea"/>
                <a:cs typeface="+mn-cs"/>
              </a:rPr>
              <a:t>• Capability</a:t>
            </a:r>
            <a:r>
              <a:rPr lang="en-US" sz="1200" b="0" i="0" u="none" strike="noStrike" kern="1200" baseline="0" dirty="0">
                <a:solidFill>
                  <a:schemeClr val="tx1"/>
                </a:solidFill>
                <a:latin typeface="Arial" pitchFamily="-109" charset="0"/>
                <a:ea typeface="+mn-ea"/>
                <a:cs typeface="+mn-cs"/>
              </a:rPr>
              <a:t>: What is their level of skill in exploiting the threat?</a:t>
            </a:r>
          </a:p>
          <a:p>
            <a:endParaRPr lang="en-US" sz="1200" b="0" i="0" u="none" strike="noStrike" kern="1200" baseline="0" dirty="0">
              <a:solidFill>
                <a:schemeClr val="tx1"/>
              </a:solidFill>
              <a:latin typeface="Arial" pitchFamily="-109" charset="0"/>
              <a:ea typeface="+mn-ea"/>
              <a:cs typeface="+mn-cs"/>
            </a:endParaRPr>
          </a:p>
          <a:p>
            <a:r>
              <a:rPr lang="en-US" sz="1200" b="1" i="0" u="none" strike="noStrike" kern="1200" baseline="0" dirty="0">
                <a:solidFill>
                  <a:schemeClr val="tx1"/>
                </a:solidFill>
                <a:latin typeface="Arial" pitchFamily="-109" charset="0"/>
                <a:ea typeface="+mn-ea"/>
                <a:cs typeface="+mn-cs"/>
              </a:rPr>
              <a:t>• Resources</a:t>
            </a:r>
            <a:r>
              <a:rPr lang="en-US" sz="1200" b="0" i="0" u="none" strike="noStrike" kern="1200" baseline="0" dirty="0">
                <a:solidFill>
                  <a:schemeClr val="tx1"/>
                </a:solidFill>
                <a:latin typeface="Arial" pitchFamily="-109" charset="0"/>
                <a:ea typeface="+mn-ea"/>
                <a:cs typeface="+mn-cs"/>
              </a:rPr>
              <a:t>: How much time, money, and other resources could they deploy?</a:t>
            </a:r>
          </a:p>
          <a:p>
            <a:endParaRPr lang="en-US" sz="1200" b="1" i="0" u="none" strike="noStrike" kern="1200" baseline="0" dirty="0">
              <a:solidFill>
                <a:schemeClr val="tx1"/>
              </a:solidFill>
              <a:latin typeface="Arial" pitchFamily="-109" charset="0"/>
              <a:ea typeface="+mn-ea"/>
              <a:cs typeface="+mn-cs"/>
            </a:endParaRPr>
          </a:p>
          <a:p>
            <a:r>
              <a:rPr lang="en-US" sz="1200" b="1" i="0" u="none" strike="noStrike" kern="1200" baseline="0" dirty="0">
                <a:solidFill>
                  <a:schemeClr val="tx1"/>
                </a:solidFill>
                <a:latin typeface="Arial" pitchFamily="-109" charset="0"/>
                <a:ea typeface="+mn-ea"/>
                <a:cs typeface="+mn-cs"/>
              </a:rPr>
              <a:t>• Probability of attack</a:t>
            </a:r>
            <a:r>
              <a:rPr lang="en-US" sz="1200" b="0" i="0" u="none" strike="noStrike" kern="1200" baseline="0" dirty="0">
                <a:solidFill>
                  <a:schemeClr val="tx1"/>
                </a:solidFill>
                <a:latin typeface="Arial" pitchFamily="-109" charset="0"/>
                <a:ea typeface="+mn-ea"/>
                <a:cs typeface="+mn-cs"/>
              </a:rPr>
              <a:t>: How likely and how often would your assets be targeted?</a:t>
            </a:r>
          </a:p>
          <a:p>
            <a:endParaRPr lang="en-US" sz="1200" b="1" i="0" u="none" strike="noStrike" kern="1200" baseline="0" dirty="0">
              <a:solidFill>
                <a:schemeClr val="tx1"/>
              </a:solidFill>
              <a:latin typeface="Arial" pitchFamily="-109" charset="0"/>
              <a:ea typeface="+mn-ea"/>
              <a:cs typeface="+mn-cs"/>
            </a:endParaRPr>
          </a:p>
          <a:p>
            <a:r>
              <a:rPr lang="en-US" sz="1200" b="1" i="0" u="none" strike="noStrike" kern="1200" baseline="0" dirty="0">
                <a:solidFill>
                  <a:schemeClr val="tx1"/>
                </a:solidFill>
                <a:latin typeface="Arial" pitchFamily="-109" charset="0"/>
                <a:ea typeface="+mn-ea"/>
                <a:cs typeface="+mn-cs"/>
              </a:rPr>
              <a:t>• Deterrence</a:t>
            </a:r>
            <a:r>
              <a:rPr lang="en-US" sz="1200" b="0" i="0" u="none" strike="noStrike" kern="1200" baseline="0" dirty="0">
                <a:solidFill>
                  <a:schemeClr val="tx1"/>
                </a:solidFill>
                <a:latin typeface="Arial" pitchFamily="-109" charset="0"/>
                <a:ea typeface="+mn-ea"/>
                <a:cs typeface="+mn-cs"/>
              </a:rPr>
              <a:t>: What are the consequences to the attacker of being identified?</a:t>
            </a:r>
            <a:endParaRPr lang="en-US" dirty="0">
              <a:latin typeface="Times" pitchFamily="-109"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020648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9" charset="0"/>
                <a:ea typeface="Arial"/>
                <a:cs typeface="Arial"/>
                <a:sym typeface="Arial"/>
              </a:rPr>
              <a:t>Answering the second of these questions, “How could this occur?” involves identifying flaws or weaknesses in the organization’s I T systems or processes that could be exploited by a threat. This will help determine the applicability of the threat to the organization and its significance. Note that the mere existence of some vulnerability does not mean harm will be caused to an asset. There must also be a threat source for some threat that can exploit the vulnerability for harm. It is the combination of a threat and a vulnerability that creates a risk to an asset.</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Again, many of the standards listed previously include checklists of threats and vulnerabilities and suggestions for tools and techniques to list them and to determine their relevance to the organization. The outcome of this step should be a list of threats and vulnerabilities, with brief descriptions of how and why they might occur.</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79048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anose="020B0604020202020204" pitchFamily="34" charset="0"/>
                <a:ea typeface="+mn-ea"/>
                <a:cs typeface="Arial" panose="020B0604020202020204" pitchFamily="34" charset="0"/>
              </a:rPr>
              <a:t>Having identified key assets and the likely threats and vulnerabilities they are exposed to, the next step is to determine the level of risk each of these poses to the organization. The aim is to identify and categorize the risks to assets that threaten the regular operations of the organization. Risk analysis also provides information to management to help managers evaluate these risks and determine how best to treat them. Risk analysis involves first specifying the likelihood of occurrence of each identified threat to an asset in the context of any existing controls. Next, the consequence to the organization is determined should that threat eventuate. Lastly, this information is combined to derive an overall risk rating for each threat. The ideal would be to specify the likelihood as a probability value and the consequence as a monetary cost to the organization should it occur. The resulting risk is then simply given as</a:t>
            </a:r>
          </a:p>
          <a:p>
            <a:endParaRPr lang="en-US" sz="1200" kern="1200" baseline="0" dirty="0">
              <a:solidFill>
                <a:schemeClr val="tx1"/>
              </a:solidFill>
              <a:latin typeface="Arial" panose="020B0604020202020204" pitchFamily="34" charset="0"/>
              <a:ea typeface="+mn-ea"/>
              <a:cs typeface="Arial" panose="020B0604020202020204" pitchFamily="34" charset="0"/>
            </a:endParaRPr>
          </a:p>
          <a:p>
            <a:r>
              <a:rPr lang="en-US" sz="1200" kern="1200" baseline="0" dirty="0">
                <a:solidFill>
                  <a:schemeClr val="tx1"/>
                </a:solidFill>
                <a:latin typeface="Arial" panose="020B0604020202020204" pitchFamily="34" charset="0"/>
                <a:ea typeface="+mn-ea"/>
                <a:cs typeface="Arial" panose="020B0604020202020204" pitchFamily="34" charset="0"/>
              </a:rPr>
              <a:t>Risk = (Probability that threat occurs) x (Cost to organization).</a:t>
            </a:r>
          </a:p>
          <a:p>
            <a:endParaRPr lang="en-US" sz="1200" kern="1200" baseline="0" dirty="0">
              <a:solidFill>
                <a:schemeClr val="tx1"/>
              </a:solidFill>
              <a:latin typeface="Arial" panose="020B0604020202020204" pitchFamily="34" charset="0"/>
              <a:ea typeface="+mn-ea"/>
              <a:cs typeface="Arial" panose="020B0604020202020204" pitchFamily="34" charset="0"/>
            </a:endParaRPr>
          </a:p>
          <a:p>
            <a:r>
              <a:rPr lang="en-US" sz="1200" kern="1200" baseline="0" dirty="0">
                <a:solidFill>
                  <a:schemeClr val="tx1"/>
                </a:solidFill>
                <a:latin typeface="Arial" panose="020B0604020202020204" pitchFamily="34" charset="0"/>
                <a:ea typeface="+mn-ea"/>
                <a:cs typeface="Arial" panose="020B0604020202020204" pitchFamily="34" charset="0"/>
              </a:rPr>
              <a:t>This can be directly equated to the value the threatened asset has for the organization, and, hence, specify what level of expenditure is reasonable to reduce the probability of its occurrence to an acceptable level. Unfortunately, it is often extremely hard to determine accurate probabilities, realistic cost consequences, or both. This is particularly true of intangible assets, such as the loss of confidentiality of a trade secret. Hence, most risk analyses use qualitative, rather than quantitative, ratings for both these items. The goal is then to order the resulting risks to help determine which need to be most urgently treated, rather than to give them an absolute value.</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788656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F4470-40C1-9BBA-D4C1-B7ECE4B409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707D42-A79D-40E4-EF48-77DF21A551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D20AC8-260F-5DA0-42CD-0259355458C6}"/>
              </a:ext>
            </a:extLst>
          </p:cNvPr>
          <p:cNvSpPr>
            <a:spLocks noGrp="1"/>
          </p:cNvSpPr>
          <p:nvPr>
            <p:ph type="body" idx="1"/>
          </p:nvPr>
        </p:nvSpPr>
        <p:spPr/>
        <p:txBody>
          <a:bodyPr/>
          <a:lstStyle/>
          <a:p>
            <a:r>
              <a:rPr lang="en-US" sz="1200" kern="1200" baseline="0" dirty="0">
                <a:solidFill>
                  <a:schemeClr val="tx1"/>
                </a:solidFill>
                <a:latin typeface="Arial" panose="020B0604020202020204" pitchFamily="34" charset="0"/>
                <a:ea typeface="+mn-ea"/>
                <a:cs typeface="Arial" panose="020B0604020202020204" pitchFamily="34" charset="0"/>
              </a:rPr>
              <a:t>Having identified key assets and the likely threats and vulnerabilities they are exposed to, the next step is to determine the level of risk each of these poses to the organization. The aim is to identify and categorize the risks to assets that threaten the regular operations of the organization. Risk analysis also provides information to management to help managers evaluate these risks and determine how best to treat them. Risk analysis involves first specifying the likelihood of occurrence of each identified threat to an asset in the context of any existing controls. Next, the consequence to the organization is determined should that threat eventuate. Lastly, this information is combined to derive an overall risk rating for each threat. The ideal would be to specify the likelihood as a probability value and the consequence as a monetary cost to the organization should it occur. The resulting risk is then simply given as</a:t>
            </a:r>
          </a:p>
          <a:p>
            <a:endParaRPr lang="en-US" sz="1200" kern="1200" baseline="0" dirty="0">
              <a:solidFill>
                <a:schemeClr val="tx1"/>
              </a:solidFill>
              <a:latin typeface="Arial" panose="020B0604020202020204" pitchFamily="34" charset="0"/>
              <a:ea typeface="+mn-ea"/>
              <a:cs typeface="Arial" panose="020B0604020202020204" pitchFamily="34" charset="0"/>
            </a:endParaRPr>
          </a:p>
          <a:p>
            <a:r>
              <a:rPr lang="en-US" sz="1200" kern="1200" baseline="0" dirty="0">
                <a:solidFill>
                  <a:schemeClr val="tx1"/>
                </a:solidFill>
                <a:latin typeface="Arial" panose="020B0604020202020204" pitchFamily="34" charset="0"/>
                <a:ea typeface="+mn-ea"/>
                <a:cs typeface="Arial" panose="020B0604020202020204" pitchFamily="34" charset="0"/>
              </a:rPr>
              <a:t>Risk = (Probability that threat occurs) x (Cost to organization).</a:t>
            </a:r>
          </a:p>
          <a:p>
            <a:endParaRPr lang="en-US" sz="1200" kern="1200" baseline="0" dirty="0">
              <a:solidFill>
                <a:schemeClr val="tx1"/>
              </a:solidFill>
              <a:latin typeface="Arial" panose="020B0604020202020204" pitchFamily="34" charset="0"/>
              <a:ea typeface="+mn-ea"/>
              <a:cs typeface="Arial" panose="020B0604020202020204" pitchFamily="34" charset="0"/>
            </a:endParaRPr>
          </a:p>
          <a:p>
            <a:r>
              <a:rPr lang="en-US" sz="1200" kern="1200" baseline="0" dirty="0">
                <a:solidFill>
                  <a:schemeClr val="tx1"/>
                </a:solidFill>
                <a:latin typeface="Arial" panose="020B0604020202020204" pitchFamily="34" charset="0"/>
                <a:ea typeface="+mn-ea"/>
                <a:cs typeface="Arial" panose="020B0604020202020204" pitchFamily="34" charset="0"/>
              </a:rPr>
              <a:t>This can be directly equated to the value the threatened asset has for the organization, and, hence, specify what level of expenditure is reasonable to reduce the probability of its occurrence to an acceptable level. Unfortunately, it is often extremely hard to determine accurate probabilities, realistic cost consequences, or both. This is particularly true of intangible assets, such as the loss of confidentiality of a trade secret. Hence, most risk analyses use qualitative, rather than quantitative, ratings for both these items. The goal is then to order the resulting risks to help determine which need to be most urgently treated, rather than to give them an absolute value.</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1773F6D-2E62-48FD-291F-02E87F8ED670}"/>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63492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9" charset="0"/>
                <a:ea typeface="Arial"/>
                <a:cs typeface="Arial"/>
                <a:sym typeface="Arial"/>
              </a:rPr>
              <a:t>Before the likelihood of a threat can be specified, any existing controls used by the organization to attempt to minimize threats need to be identified. Security </a:t>
            </a:r>
            <a:r>
              <a:rPr lang="en-US" sz="1200" b="1" i="0" u="none" strike="noStrike" kern="1200" cap="none" baseline="0" dirty="0">
                <a:solidFill>
                  <a:schemeClr val="tx1"/>
                </a:solidFill>
                <a:latin typeface="Arial" pitchFamily="-109" charset="0"/>
                <a:ea typeface="Arial"/>
                <a:cs typeface="Arial"/>
                <a:sym typeface="Arial"/>
              </a:rPr>
              <a:t>controls </a:t>
            </a:r>
            <a:r>
              <a:rPr lang="en-US" sz="1200" b="0" i="0" u="none" strike="noStrike" kern="1200" cap="none" baseline="0" dirty="0">
                <a:solidFill>
                  <a:schemeClr val="tx1"/>
                </a:solidFill>
                <a:latin typeface="Arial" pitchFamily="-109" charset="0"/>
                <a:ea typeface="Arial"/>
                <a:cs typeface="Arial"/>
                <a:sym typeface="Arial"/>
              </a:rPr>
              <a:t>include management, operational, and technical processes and procedures that act to reduce the exposure of the organization to some risks by reducing the ability of a threat source to exploit some vulnerabilities. These can be identified by using checklists of existing controls and by interviewing key organizational staff to solicit this information.</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204629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Having identified existing controls, the </a:t>
            </a:r>
            <a:r>
              <a:rPr lang="en-US" sz="1200" b="1" kern="1200" baseline="0" dirty="0">
                <a:solidFill>
                  <a:schemeClr val="tx1"/>
                </a:solidFill>
                <a:latin typeface="Arial" pitchFamily="-109" charset="0"/>
                <a:ea typeface="+mn-ea"/>
                <a:cs typeface="+mn-cs"/>
              </a:rPr>
              <a:t>likelihood </a:t>
            </a:r>
            <a:r>
              <a:rPr lang="en-US" sz="1200" kern="1200" baseline="0" dirty="0">
                <a:solidFill>
                  <a:schemeClr val="tx1"/>
                </a:solidFill>
                <a:latin typeface="Arial" pitchFamily="-109" charset="0"/>
                <a:ea typeface="+mn-ea"/>
                <a:cs typeface="+mn-cs"/>
              </a:rPr>
              <a:t>that each identified threat could occur and cause harm to some asset needs to be specified. The likelihood is typically described qualitatively, using values and descriptions such as those shown in Table 14.2. While the various risk assessment standards all suggest tables similar to these, there is considerable variation in their detail. The selection of the specific descriptions and tables used is determined at the beginning of the risk assessment process when the context is established.</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There will very likely be some uncertainty and debate over exactly which rating is most appropriate. This reflects the qualitative nature of the ratings, ambiguity in their precise meaning, and uncertainty over precisely how likely it is that some threat may eventuate. It is important to remember that the goal of this process is to provide guidance to management as to which risks exist and provide enough information to help management decide how to most appropriately respond. Any uncertainty in the selection of ratings should be noted in the discussion on their selection, but ultimately management will make a business decision in response to this information.</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risk analyst takes the descriptive asset and threat/vulnerability details from the preceding steps in this process and, in light of the organization’s overall risk environment and existing controls, decides the appropriate rating. This estimation relates to the likelihood of the specified threat exploiting one or more vulnerabilities to an asset or group of assets, which results in harm to the organization. The specified likelihood needs to be realistic. In particular, a rating of likely or higher suggests that this threat has occurred sometime previously. This means history provides supporting evidence for its specification. If this is not the case, then specifying such a value would need to be justified on the basis of a significantly changed threat environment, a change in the I T system that has weakened its security, or some other rationale for the threat’s anticipated likely occurrence. In contrast, the Unlikely and Rare ratings can be very hard to quantify. They are an indication that the threat is of concern, but whether it could occur is difficult to specify. Typically such threats would only be considered if the consequences to the organization of their occurrence are so severe that they must be considered, even if extremely improbable.</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52322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The analyst must then specify the consequence of a specific threat eventuating. Note this is distinct from and not related to the likelihood of the threat occurring. Rather, </a:t>
            </a:r>
            <a:r>
              <a:rPr lang="en-US" sz="1200" b="1" kern="1200" baseline="0" dirty="0">
                <a:solidFill>
                  <a:schemeClr val="tx1"/>
                </a:solidFill>
                <a:latin typeface="Arial" pitchFamily="-109" charset="0"/>
                <a:ea typeface="+mn-ea"/>
                <a:cs typeface="+mn-cs"/>
              </a:rPr>
              <a:t>consequence </a:t>
            </a:r>
            <a:r>
              <a:rPr lang="en-US" sz="1200" kern="1200" baseline="0" dirty="0">
                <a:solidFill>
                  <a:schemeClr val="tx1"/>
                </a:solidFill>
                <a:latin typeface="Arial" pitchFamily="-109" charset="0"/>
                <a:ea typeface="+mn-ea"/>
                <a:cs typeface="+mn-cs"/>
              </a:rPr>
              <a:t>specification indicates the impact on the organization should the particular threat in question actually eventuate. Even if a threat is regarded as rare or unlikely, if the organization would suffer severe consequence should it occur, then it clearly poses a risk to the organization. Hence, appropriate responses must be considered. A qualitative descriptive value, such as those shown in Table 14.3, is typically used to describe the consequence. As with the likelihood ratings, there is likely to be some uncertainty as to the best rating to use.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This determination should be based upon the judgment of the asset’s owners and the organization’s management, rather than the opinion of the risk analyst. This is in contrast with the likelihood determination. The specified consequence needs to be realistic. It must relate to the impact on the organization as a whole should this specific threat eventuate. It is not just the impact on the affected system. It is possible that a particular system (a server in one location, for example) might be completely destroyed in a fire. However, the impact on the organization could vary from it being a minor inconvenience (the server was in a branch office, and all data were replicated elsewhere) to a major disaster (the server had the sole copy of all customer and financial records for a small business). As with the likelihood ratings, the consequence ratings must be determined knowing the organization’s current practices and arrangements. In particular, the organization’s existing backup, disaster recovery, and contingency planning, or lack thereof, will influence the choice of rating.</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858049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670366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9" charset="0"/>
                <a:ea typeface="Arial"/>
                <a:cs typeface="Arial"/>
                <a:sym typeface="Arial"/>
              </a:rPr>
              <a:t>Once the likelihood and consequence of each specific threat have been identified, a final </a:t>
            </a:r>
            <a:r>
              <a:rPr lang="en-US" sz="1200" b="1" i="0" u="none" strike="noStrike" kern="1200" cap="none" baseline="0" dirty="0">
                <a:solidFill>
                  <a:schemeClr val="tx1"/>
                </a:solidFill>
                <a:latin typeface="Arial" pitchFamily="-109" charset="0"/>
                <a:ea typeface="Arial"/>
                <a:cs typeface="Arial"/>
                <a:sym typeface="Arial"/>
              </a:rPr>
              <a:t>level of risk </a:t>
            </a:r>
            <a:r>
              <a:rPr lang="en-US" sz="1200" b="0" i="0" u="none" strike="noStrike" kern="1200" cap="none" baseline="0" dirty="0">
                <a:solidFill>
                  <a:schemeClr val="tx1"/>
                </a:solidFill>
                <a:latin typeface="Arial" pitchFamily="-109" charset="0"/>
                <a:ea typeface="Arial"/>
                <a:cs typeface="Arial"/>
                <a:sym typeface="Arial"/>
              </a:rPr>
              <a:t>can be assigned. This is typically determined using a table that maps these values to a risk level, such as those shown in Table 14.4. This table details the risk level assigned to each combination. Such a table provides the qualitative equivalent of performing the ideal risk calculation using quantitative values. It also indicates the interpretation of these assigned levels.</a:t>
            </a:r>
          </a:p>
          <a:p>
            <a:endParaRPr lang="en-US" sz="1200" b="0" i="0" u="none" strike="noStrike" kern="1200" cap="none" baseline="0" dirty="0">
              <a:solidFill>
                <a:schemeClr val="tx1"/>
              </a:solidFill>
              <a:latin typeface="Arial" pitchFamily="-109" charset="0"/>
              <a:cs typeface="Arial"/>
              <a:sym typeface="Arial"/>
            </a:endParaRPr>
          </a:p>
          <a:p>
            <a:r>
              <a:rPr lang="en-US" sz="1200" b="0" i="0" u="none" strike="noStrike" kern="1200" cap="none" baseline="0" dirty="0">
                <a:solidFill>
                  <a:schemeClr val="tx1"/>
                </a:solidFill>
                <a:latin typeface="Arial" pitchFamily="-109" charset="0"/>
                <a:cs typeface="Arial"/>
                <a:sym typeface="Arial"/>
              </a:rPr>
              <a:t>Long Description:</a:t>
            </a:r>
          </a:p>
          <a:p>
            <a:r>
              <a:rPr lang="en-US" dirty="0"/>
              <a:t>The table consists of 7 columns and 5 rows. The headings of the columns are as follows. Column 1: Likelihood and Consequences. The Consequences column is divided into five sub-columns which are given as follows. Column 1: Doomsday, Column 2: Catastrophic, Column 3: Major, Column 4: Moderate, Column 5: Minor, and Column 6: Insignificant. The row entries are as follows. Row 1: Column 1: Almost Certain. Column 2: E. Column 3: E. Column 4: E. Column 5: E. Column 6: H. Column 7: H. Row 2: Column 1: Likely. Column 2: E. Column 3: E. Column 4: E. Column 5: H. Column 6: H. Column 7: M. Row 3: Column 1: Possible. Column 2: E. Column 3: E. Column 4: E. Column 5: H. Column 6: M. Column 7: L. Row 4: Column 1: Unlikely. Column 2: E. Column 3: E. Column 4: H. Column 5: M. Column 6: L. Column 7: L. Row 5: Column 1: Rare. Column 2: E. Column 3: H. Column 4: H. Column 5: M. Column 6: L. Column 7: L.</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111492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9" charset="0"/>
                <a:ea typeface="Arial"/>
                <a:cs typeface="Arial"/>
                <a:sym typeface="Arial"/>
              </a:rPr>
              <a:t>The results of the risk analysis process should be documented in a </a:t>
            </a:r>
            <a:r>
              <a:rPr lang="en-US" sz="1200" b="1" i="0" u="none" strike="noStrike" kern="1200" cap="none" baseline="0" dirty="0">
                <a:solidFill>
                  <a:schemeClr val="tx1"/>
                </a:solidFill>
                <a:latin typeface="Arial" pitchFamily="-109" charset="0"/>
                <a:ea typeface="Arial"/>
                <a:cs typeface="Arial"/>
                <a:sym typeface="Arial"/>
              </a:rPr>
              <a:t>risk register</a:t>
            </a:r>
            <a:r>
              <a:rPr lang="en-US" sz="1200" b="0" i="1" u="none" strike="noStrike" kern="1200" cap="none" baseline="0" dirty="0">
                <a:solidFill>
                  <a:schemeClr val="tx1"/>
                </a:solidFill>
                <a:latin typeface="Arial" pitchFamily="-109" charset="0"/>
                <a:ea typeface="Arial"/>
                <a:cs typeface="Arial"/>
                <a:sym typeface="Arial"/>
              </a:rPr>
              <a:t>. </a:t>
            </a:r>
            <a:r>
              <a:rPr lang="en-US" sz="1200" b="0" i="0" u="none" strike="noStrike" kern="1200" cap="none" baseline="0" dirty="0">
                <a:solidFill>
                  <a:schemeClr val="tx1"/>
                </a:solidFill>
                <a:latin typeface="Arial" pitchFamily="-109" charset="0"/>
                <a:ea typeface="Arial"/>
                <a:cs typeface="Arial"/>
                <a:sym typeface="Arial"/>
              </a:rPr>
              <a:t>This should include a summary table such that shown in Table 14.5. The risks are usually sorted in decreasing order of level. This would be supported by details of how the various items were determined, including the rationale, justification, and supporting evidence used. The aim of this documentation is to provide senior management with the information needed to make appropriate decisions as how to best manage the identified risks. It also provides evidence that a formal risk assessment process has been followed if needed, and a record of decisions made with the reasons for those decisions.</a:t>
            </a:r>
          </a:p>
          <a:p>
            <a:endParaRPr lang="en-US" sz="1200" b="0" i="0" u="none" strike="noStrike" kern="1200" cap="none" baseline="0" dirty="0">
              <a:solidFill>
                <a:schemeClr val="tx1"/>
              </a:solidFill>
              <a:latin typeface="Arial" pitchFamily="-109" charset="0"/>
              <a:ea typeface="Arial"/>
              <a:cs typeface="Arial"/>
              <a:sym typeface="Arial"/>
            </a:endParaRPr>
          </a:p>
          <a:p>
            <a:r>
              <a:rPr lang="en-US" sz="1200" b="0" i="0" u="none" strike="noStrike" kern="1200" cap="none" baseline="0" dirty="0">
                <a:solidFill>
                  <a:schemeClr val="tx1"/>
                </a:solidFill>
                <a:latin typeface="Arial" pitchFamily="-109" charset="0"/>
                <a:ea typeface="Arial"/>
                <a:cs typeface="Arial"/>
                <a:sym typeface="Arial"/>
              </a:rPr>
              <a:t>Once the details of potentially significant risks are determined, management needs to decide whether it needs to take action in response. This would take into account the risk profile of the organization and its willingness to accept a certain level of risk as determined in the initial </a:t>
            </a:r>
            <a:r>
              <a:rPr lang="en-US" sz="1200" b="0" i="1" u="none" strike="noStrike" kern="1200" cap="none" baseline="0" dirty="0">
                <a:solidFill>
                  <a:schemeClr val="tx1"/>
                </a:solidFill>
                <a:latin typeface="Arial" pitchFamily="-109" charset="0"/>
                <a:ea typeface="Arial"/>
                <a:cs typeface="Arial"/>
                <a:sym typeface="Arial"/>
              </a:rPr>
              <a:t>establishing the context </a:t>
            </a:r>
            <a:r>
              <a:rPr lang="en-US" sz="1200" b="0" i="0" u="none" strike="noStrike" kern="1200" cap="none" baseline="0" dirty="0">
                <a:solidFill>
                  <a:schemeClr val="tx1"/>
                </a:solidFill>
                <a:latin typeface="Arial" pitchFamily="-109" charset="0"/>
                <a:ea typeface="Arial"/>
                <a:cs typeface="Arial"/>
                <a:sym typeface="Arial"/>
              </a:rPr>
              <a:t>phase of this process. Those items with risk levels below the acceptable level would usually be accepted with no further action required. Those items with risks above this will need to be considered for treatment.</a:t>
            </a:r>
            <a:endParaRPr lang="en-US" dirty="0">
              <a:latin typeface="Times" pitchFamily="-109"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80648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953544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0C65A-AEA5-727D-9307-668DC83F74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98E0D7-9E58-6B89-84AA-8069C97F7F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68F1A7-E6E0-94F1-BD63-A63A99E45D4C}"/>
              </a:ext>
            </a:extLst>
          </p:cNvPr>
          <p:cNvSpPr>
            <a:spLocks noGrp="1"/>
          </p:cNvSpPr>
          <p:nvPr>
            <p:ph type="body" idx="1"/>
          </p:nvPr>
        </p:nvSpPr>
        <p:spPr/>
        <p:txBody>
          <a:bodyPr/>
          <a:lstStyle/>
          <a:p>
            <a:r>
              <a:rPr lang="en-US" sz="1200" kern="1200" baseline="0" dirty="0">
                <a:solidFill>
                  <a:schemeClr val="tx1"/>
                </a:solidFill>
                <a:latin typeface="Arial" panose="020B0604020202020204" pitchFamily="34" charset="0"/>
                <a:ea typeface="+mn-ea"/>
                <a:cs typeface="Arial" panose="020B0604020202020204" pitchFamily="34" charset="0"/>
              </a:rPr>
              <a:t>Having identified key assets and the likely threats and vulnerabilities they are exposed to, the next step is to determine the level of risk each of these poses to the organization. The aim is to identify and categorize the risks to assets that threaten the regular operations of the organization. Risk analysis also provides information to management to help managers evaluate these risks and determine how best to treat them. Risk analysis involves first specifying the likelihood of occurrence of each identified threat to an asset in the context of any existing controls. Next, the consequence to the organization is determined should that threat eventuate. Lastly, this information is combined to derive an overall risk rating for each threat. The ideal would be to specify the likelihood as a probability value and the consequence as a monetary cost to the organization should it occur. The resulting risk is then simply given as</a:t>
            </a:r>
          </a:p>
          <a:p>
            <a:endParaRPr lang="en-US" sz="1200" kern="1200" baseline="0" dirty="0">
              <a:solidFill>
                <a:schemeClr val="tx1"/>
              </a:solidFill>
              <a:latin typeface="Arial" panose="020B0604020202020204" pitchFamily="34" charset="0"/>
              <a:ea typeface="+mn-ea"/>
              <a:cs typeface="Arial" panose="020B0604020202020204" pitchFamily="34" charset="0"/>
            </a:endParaRPr>
          </a:p>
          <a:p>
            <a:r>
              <a:rPr lang="en-US" sz="1200" kern="1200" baseline="0" dirty="0">
                <a:solidFill>
                  <a:schemeClr val="tx1"/>
                </a:solidFill>
                <a:latin typeface="Arial" panose="020B0604020202020204" pitchFamily="34" charset="0"/>
                <a:ea typeface="+mn-ea"/>
                <a:cs typeface="Arial" panose="020B0604020202020204" pitchFamily="34" charset="0"/>
              </a:rPr>
              <a:t>Risk = (Probability that threat occurs) x (Cost to organization).</a:t>
            </a:r>
          </a:p>
          <a:p>
            <a:endParaRPr lang="en-US" sz="1200" kern="1200" baseline="0" dirty="0">
              <a:solidFill>
                <a:schemeClr val="tx1"/>
              </a:solidFill>
              <a:latin typeface="Arial" panose="020B0604020202020204" pitchFamily="34" charset="0"/>
              <a:ea typeface="+mn-ea"/>
              <a:cs typeface="Arial" panose="020B0604020202020204" pitchFamily="34" charset="0"/>
            </a:endParaRPr>
          </a:p>
          <a:p>
            <a:r>
              <a:rPr lang="en-US" sz="1200" kern="1200" baseline="0" dirty="0">
                <a:solidFill>
                  <a:schemeClr val="tx1"/>
                </a:solidFill>
                <a:latin typeface="Arial" panose="020B0604020202020204" pitchFamily="34" charset="0"/>
                <a:ea typeface="+mn-ea"/>
                <a:cs typeface="Arial" panose="020B0604020202020204" pitchFamily="34" charset="0"/>
              </a:rPr>
              <a:t>This can be directly equated to the value the threatened asset has for the organization, and, hence, specify what level of expenditure is reasonable to reduce the probability of its occurrence to an acceptable level. Unfortunately, it is often extremely hard to determine accurate probabilities, realistic cost consequences, or both. This is particularly true of intangible assets, such as the loss of confidentiality of a trade secret. Hence, most risk analyses use qualitative, rather than quantitative, ratings for both these items. The goal is then to order the resulting risks to help determine which need to be most urgently treated, rather than to give them an absolute value.</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BD2D4B5-0F07-4EFB-30BF-15B2DEABACED}"/>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570136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anose="020B0604020202020204" pitchFamily="34" charset="0"/>
                <a:ea typeface="Arial"/>
                <a:cs typeface="Arial" panose="020B0604020202020204" pitchFamily="34" charset="0"/>
                <a:sym typeface="Arial"/>
              </a:rPr>
              <a:t>Typically the risks with the higher ratings are those that need action most urgently. However, it is likely that some risks will be easier, faster, and cheaper to address than others. In the example risk register shown in Table 14.5, both risks were rated High. Further investigation reveals that a relatively simple and cheap treatment exists for the first risk by tightening the router configuration to further restrict possible accesses. Treating the second risk requires developing a full disaster recovery plan, a much slower and more costly process. Hence management would take the simple action first to improve the organization’s overall risk profile as quickly as possible. Management may even decide that for business reasons, given an overall view of the organization, some risks with lower levels should be treated ahead of other risks. This is a reflection of both limitations in the risk analysis process in the range of ratings available and their interpretation, and of management’s perspective of the organization as a whole.</a:t>
            </a:r>
          </a:p>
          <a:p>
            <a:endParaRPr lang="en-US" sz="1200" b="0" i="0" u="none" strike="noStrike" kern="1200" cap="none" baseline="0" dirty="0">
              <a:solidFill>
                <a:schemeClr val="tx1"/>
              </a:solidFill>
              <a:latin typeface="Arial" panose="020B0604020202020204" pitchFamily="34" charset="0"/>
              <a:ea typeface="Arial"/>
              <a:cs typeface="Arial" panose="020B0604020202020204" pitchFamily="34" charset="0"/>
              <a:sym typeface="Arial"/>
            </a:endParaRPr>
          </a:p>
          <a:p>
            <a:r>
              <a:rPr lang="en-US" sz="1200" b="0" i="0" u="none" strike="noStrike" kern="1200" cap="none" baseline="0" dirty="0">
                <a:solidFill>
                  <a:schemeClr val="tx1"/>
                </a:solidFill>
                <a:latin typeface="Arial" panose="020B0604020202020204" pitchFamily="34" charset="0"/>
                <a:ea typeface="Arial"/>
                <a:cs typeface="Arial" panose="020B0604020202020204" pitchFamily="34" charset="0"/>
                <a:sym typeface="Arial"/>
              </a:rPr>
              <a:t>Long Description:</a:t>
            </a:r>
          </a:p>
          <a:p>
            <a:r>
              <a:rPr lang="en-US" dirty="0">
                <a:latin typeface="Arial" panose="020B0604020202020204" pitchFamily="34" charset="0"/>
                <a:cs typeface="Arial" panose="020B0604020202020204" pitchFamily="34" charset="0"/>
              </a:rPr>
              <a:t>The horizontal axis is labeled cost of treatment and the vertical axis is labeled risk level. The left end of the horizontal axis is labeled a dollar symbol and the right end is labeled five dollar symbols. The lower end of the vertical axis is labeled low and the upper end is labeled extreme. The coordinate plane is shaded in purple color, where the region from the lower left corner to the upper right corner are shaded dark and the upper left and lower right corners are light shaded. The upper left and lower right corners are labeled implement treatment and uneconomic so accept. The mid of the coordinate plane is labeled judgement needed.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929097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There are five broad alternatives available to management for treating identified risks:</a:t>
            </a:r>
          </a:p>
          <a:p>
            <a:endParaRPr lang="en-US" sz="1200" kern="1200" baseline="0" dirty="0">
              <a:solidFill>
                <a:schemeClr val="tx1"/>
              </a:solidFill>
              <a:latin typeface="Arial" pitchFamily="-109" charset="0"/>
              <a:ea typeface="+mn-ea"/>
              <a:cs typeface="+mn-cs"/>
            </a:endParaRPr>
          </a:p>
          <a:p>
            <a:pPr>
              <a:buFont typeface="Arial"/>
              <a:buChar char="•"/>
            </a:pPr>
            <a:r>
              <a:rPr lang="en-US" sz="1200" b="1" kern="1200" baseline="0" dirty="0">
                <a:solidFill>
                  <a:schemeClr val="tx1"/>
                </a:solidFill>
                <a:latin typeface="Arial" pitchFamily="-109" charset="0"/>
                <a:ea typeface="+mn-ea"/>
                <a:cs typeface="+mn-cs"/>
              </a:rPr>
              <a:t> Risk acceptance: </a:t>
            </a:r>
            <a:r>
              <a:rPr lang="en-US" sz="1200" b="0" kern="1200" baseline="0" dirty="0">
                <a:solidFill>
                  <a:schemeClr val="tx1"/>
                </a:solidFill>
                <a:latin typeface="Arial" pitchFamily="-109" charset="0"/>
                <a:ea typeface="+mn-ea"/>
                <a:cs typeface="+mn-cs"/>
              </a:rPr>
              <a:t>Choosing to accept a risk level greater than normal for business </a:t>
            </a:r>
            <a:r>
              <a:rPr lang="en-US" sz="1200" kern="1200" baseline="0" dirty="0">
                <a:solidFill>
                  <a:schemeClr val="tx1"/>
                </a:solidFill>
                <a:latin typeface="Arial" pitchFamily="-109" charset="0"/>
                <a:ea typeface="+mn-ea"/>
                <a:cs typeface="+mn-cs"/>
              </a:rPr>
              <a:t>reasons. This is typically due to excessive cost or time needed to treat the risk. Management must then accept responsibility for the consequences to the organization should the risk eventuate.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Risk avoidance: </a:t>
            </a:r>
            <a:r>
              <a:rPr lang="en-US" sz="1200" b="0" kern="1200" baseline="0" dirty="0">
                <a:solidFill>
                  <a:schemeClr val="tx1"/>
                </a:solidFill>
                <a:latin typeface="Arial" pitchFamily="-109" charset="0"/>
                <a:ea typeface="+mn-ea"/>
                <a:cs typeface="+mn-cs"/>
              </a:rPr>
              <a:t>Not proceeding with the activity or system that creates this </a:t>
            </a:r>
            <a:r>
              <a:rPr lang="en-US" sz="1200" kern="1200" baseline="0" dirty="0">
                <a:solidFill>
                  <a:schemeClr val="tx1"/>
                </a:solidFill>
                <a:latin typeface="Arial" pitchFamily="-109" charset="0"/>
                <a:ea typeface="+mn-ea"/>
                <a:cs typeface="+mn-cs"/>
              </a:rPr>
              <a:t>risk. This usually results in loss of convenience or ability to perform some function that is useful to the organization. The loss of this capability is traded off against the reduced risk profile.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Risk transfer: </a:t>
            </a:r>
            <a:r>
              <a:rPr lang="en-US" sz="1200" b="0" kern="1200" baseline="0" dirty="0">
                <a:solidFill>
                  <a:schemeClr val="tx1"/>
                </a:solidFill>
                <a:latin typeface="Arial" pitchFamily="-109" charset="0"/>
                <a:ea typeface="+mn-ea"/>
                <a:cs typeface="+mn-cs"/>
              </a:rPr>
              <a:t>Sharing responsibility for the risk with a third party. This is </a:t>
            </a:r>
            <a:r>
              <a:rPr lang="en-US" sz="1200" kern="1200" baseline="0" dirty="0">
                <a:solidFill>
                  <a:schemeClr val="tx1"/>
                </a:solidFill>
                <a:latin typeface="Arial" pitchFamily="-109" charset="0"/>
                <a:ea typeface="+mn-ea"/>
                <a:cs typeface="+mn-cs"/>
              </a:rPr>
              <a:t>typically achieved by taking out insurance against the risk occurring, by entering into a contract with another organization, or by using partnership or joint venture structures to share the risks and costs should the threat eventuate.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Reduce consequence: </a:t>
            </a:r>
            <a:r>
              <a:rPr lang="en-US" sz="1200" b="0" kern="1200" baseline="0" dirty="0">
                <a:solidFill>
                  <a:schemeClr val="tx1"/>
                </a:solidFill>
                <a:latin typeface="Arial" pitchFamily="-109" charset="0"/>
                <a:ea typeface="+mn-ea"/>
                <a:cs typeface="+mn-cs"/>
              </a:rPr>
              <a:t>By modifying the structure or use of the assets at risk </a:t>
            </a:r>
            <a:r>
              <a:rPr lang="en-US" sz="1200" kern="1200" baseline="0" dirty="0">
                <a:solidFill>
                  <a:schemeClr val="tx1"/>
                </a:solidFill>
                <a:latin typeface="Arial" pitchFamily="-109" charset="0"/>
                <a:ea typeface="+mn-ea"/>
                <a:cs typeface="+mn-cs"/>
              </a:rPr>
              <a:t>to reduce the impact on the organization should the risk occur. This could be achieved by implementing controls to enable the organization to quickly recover should the risk occur. Examples include implementing an off-site backup process, developing a disaster recovery plan, or arranging for data and processing to be replicated over multiple sites.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Reduce likelihood: </a:t>
            </a:r>
            <a:r>
              <a:rPr lang="en-US" sz="1200" b="0" kern="1200" baseline="0" dirty="0">
                <a:solidFill>
                  <a:schemeClr val="tx1"/>
                </a:solidFill>
                <a:latin typeface="Arial" pitchFamily="-109" charset="0"/>
                <a:ea typeface="+mn-ea"/>
                <a:cs typeface="+mn-cs"/>
              </a:rPr>
              <a:t>By implementing suitable controls to lower the chance of </a:t>
            </a:r>
            <a:r>
              <a:rPr lang="en-US" sz="1200" kern="1200" baseline="0" dirty="0">
                <a:solidFill>
                  <a:schemeClr val="tx1"/>
                </a:solidFill>
                <a:latin typeface="Arial" pitchFamily="-109" charset="0"/>
                <a:ea typeface="+mn-ea"/>
                <a:cs typeface="+mn-cs"/>
              </a:rPr>
              <a:t>the vulnerability being exploited. These could include technical or administrative controls such as, deploying firewalls and access tokens or procedures such as password complexity and change policies. Such controls aim to improve the security of the asset, making it more difficult for an attack to succeed by reducing the vulnerability of the asset.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If either of the last two options is chosen, then possible treatment controls need to be selected and their cost effectiveness evaluated. There is a wide range of available management, operational, and technical controls that may be used. These would be surveyed to select those that might address the identified threat most effectively and to evaluate the cost to implement against the benefit gained. Management would then choose among the options as to which should be adopted and plan for their implementation. We introduce the range of controls often used and the use of security plans and policies in Chapter 15 and provide further details of some specific control areas in Chapters 16 – 18.</a:t>
            </a:r>
            <a:endParaRPr lang="en-US" dirty="0">
              <a:latin typeface="Times" pitchFamily="-109"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444859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B25A9-D995-B7E1-ACCE-76DD17CCBD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FCE948-F3D6-A8FB-1EA0-A434ECF91E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92582-1C88-DA24-2E63-B651AFD48B7A}"/>
              </a:ext>
            </a:extLst>
          </p:cNvPr>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There are five broad alternatives available to management for treating identified risks:</a:t>
            </a:r>
          </a:p>
          <a:p>
            <a:endParaRPr lang="en-US" sz="1200" kern="1200" baseline="0" dirty="0">
              <a:solidFill>
                <a:schemeClr val="tx1"/>
              </a:solidFill>
              <a:latin typeface="Arial" pitchFamily="-109" charset="0"/>
              <a:ea typeface="+mn-ea"/>
              <a:cs typeface="+mn-cs"/>
            </a:endParaRPr>
          </a:p>
          <a:p>
            <a:pPr>
              <a:buFont typeface="Arial"/>
              <a:buChar char="•"/>
            </a:pPr>
            <a:r>
              <a:rPr lang="en-US" sz="1200" b="1" kern="1200" baseline="0" dirty="0">
                <a:solidFill>
                  <a:schemeClr val="tx1"/>
                </a:solidFill>
                <a:latin typeface="Arial" pitchFamily="-109" charset="0"/>
                <a:ea typeface="+mn-ea"/>
                <a:cs typeface="+mn-cs"/>
              </a:rPr>
              <a:t> Risk acceptance: </a:t>
            </a:r>
            <a:r>
              <a:rPr lang="en-US" sz="1200" b="0" kern="1200" baseline="0" dirty="0">
                <a:solidFill>
                  <a:schemeClr val="tx1"/>
                </a:solidFill>
                <a:latin typeface="Arial" pitchFamily="-109" charset="0"/>
                <a:ea typeface="+mn-ea"/>
                <a:cs typeface="+mn-cs"/>
              </a:rPr>
              <a:t>Choosing to accept a risk level greater than normal for business </a:t>
            </a:r>
            <a:r>
              <a:rPr lang="en-US" sz="1200" kern="1200" baseline="0" dirty="0">
                <a:solidFill>
                  <a:schemeClr val="tx1"/>
                </a:solidFill>
                <a:latin typeface="Arial" pitchFamily="-109" charset="0"/>
                <a:ea typeface="+mn-ea"/>
                <a:cs typeface="+mn-cs"/>
              </a:rPr>
              <a:t>reasons. This is typically due to excessive cost or time needed to treat the risk. Management must then accept responsibility for the consequences to the organization should the risk eventuate.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Risk avoidance: </a:t>
            </a:r>
            <a:r>
              <a:rPr lang="en-US" sz="1200" b="0" kern="1200" baseline="0" dirty="0">
                <a:solidFill>
                  <a:schemeClr val="tx1"/>
                </a:solidFill>
                <a:latin typeface="Arial" pitchFamily="-109" charset="0"/>
                <a:ea typeface="+mn-ea"/>
                <a:cs typeface="+mn-cs"/>
              </a:rPr>
              <a:t>Not proceeding with the activity or system that creates this </a:t>
            </a:r>
            <a:r>
              <a:rPr lang="en-US" sz="1200" kern="1200" baseline="0" dirty="0">
                <a:solidFill>
                  <a:schemeClr val="tx1"/>
                </a:solidFill>
                <a:latin typeface="Arial" pitchFamily="-109" charset="0"/>
                <a:ea typeface="+mn-ea"/>
                <a:cs typeface="+mn-cs"/>
              </a:rPr>
              <a:t>risk. This usually results in loss of convenience or ability to perform some function that is useful to the organization. The loss of this capability is traded off against the reduced risk profile.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Risk transfer: </a:t>
            </a:r>
            <a:r>
              <a:rPr lang="en-US" sz="1200" b="0" kern="1200" baseline="0" dirty="0">
                <a:solidFill>
                  <a:schemeClr val="tx1"/>
                </a:solidFill>
                <a:latin typeface="Arial" pitchFamily="-109" charset="0"/>
                <a:ea typeface="+mn-ea"/>
                <a:cs typeface="+mn-cs"/>
              </a:rPr>
              <a:t>Sharing responsibility for the risk with a third party. This is </a:t>
            </a:r>
            <a:r>
              <a:rPr lang="en-US" sz="1200" kern="1200" baseline="0" dirty="0">
                <a:solidFill>
                  <a:schemeClr val="tx1"/>
                </a:solidFill>
                <a:latin typeface="Arial" pitchFamily="-109" charset="0"/>
                <a:ea typeface="+mn-ea"/>
                <a:cs typeface="+mn-cs"/>
              </a:rPr>
              <a:t>typically achieved by taking out insurance against the risk occurring, by entering into a contract with another organization, or by using partnership or joint venture structures to share the risks and costs should the threat eventuate.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Reduce consequence: </a:t>
            </a:r>
            <a:r>
              <a:rPr lang="en-US" sz="1200" b="0" kern="1200" baseline="0" dirty="0">
                <a:solidFill>
                  <a:schemeClr val="tx1"/>
                </a:solidFill>
                <a:latin typeface="Arial" pitchFamily="-109" charset="0"/>
                <a:ea typeface="+mn-ea"/>
                <a:cs typeface="+mn-cs"/>
              </a:rPr>
              <a:t>By modifying the structure or use of the assets at risk </a:t>
            </a:r>
            <a:r>
              <a:rPr lang="en-US" sz="1200" kern="1200" baseline="0" dirty="0">
                <a:solidFill>
                  <a:schemeClr val="tx1"/>
                </a:solidFill>
                <a:latin typeface="Arial" pitchFamily="-109" charset="0"/>
                <a:ea typeface="+mn-ea"/>
                <a:cs typeface="+mn-cs"/>
              </a:rPr>
              <a:t>to reduce the impact on the organization should the risk occur. This could be achieved by implementing controls to enable the organization to quickly recover should the risk occur. Examples include implementing an off-site backup process, developing a disaster recovery plan, or arranging for data and processing to be replicated over multiple sites.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Reduce likelihood: </a:t>
            </a:r>
            <a:r>
              <a:rPr lang="en-US" sz="1200" b="0" kern="1200" baseline="0" dirty="0">
                <a:solidFill>
                  <a:schemeClr val="tx1"/>
                </a:solidFill>
                <a:latin typeface="Arial" pitchFamily="-109" charset="0"/>
                <a:ea typeface="+mn-ea"/>
                <a:cs typeface="+mn-cs"/>
              </a:rPr>
              <a:t>By implementing suitable controls to lower the chance of </a:t>
            </a:r>
            <a:r>
              <a:rPr lang="en-US" sz="1200" kern="1200" baseline="0" dirty="0">
                <a:solidFill>
                  <a:schemeClr val="tx1"/>
                </a:solidFill>
                <a:latin typeface="Arial" pitchFamily="-109" charset="0"/>
                <a:ea typeface="+mn-ea"/>
                <a:cs typeface="+mn-cs"/>
              </a:rPr>
              <a:t>the vulnerability being exploited. These could include technical or administrative controls such as, deploying firewalls and access tokens or procedures such as password complexity and change policies. Such controls aim to improve the security of the asset, making it more difficult for an attack to succeed by reducing the vulnerability of the asset.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If either of the last two options is chosen, then possible treatment controls need to be selected and their cost effectiveness evaluated. There is a wide range of available management, operational, and technical controls that may be used. These would be surveyed to select those that might address the identified threat most effectively and to evaluate the cost to implement against the benefit gained. Management would then choose among the options as to which should be adopted and plan for their implementation. We introduce the range of controls often used and the use of security plans and policies in Chapter 15 and provide further details of some specific control areas in Chapters 16 – 18.</a:t>
            </a:r>
            <a:endParaRPr lang="en-US" dirty="0">
              <a:latin typeface="Times" pitchFamily="-109" charset="0"/>
            </a:endParaRPr>
          </a:p>
        </p:txBody>
      </p:sp>
      <p:sp>
        <p:nvSpPr>
          <p:cNvPr id="4" name="Slide Number Placeholder 3">
            <a:extLst>
              <a:ext uri="{FF2B5EF4-FFF2-40B4-BE49-F238E27FC236}">
                <a16:creationId xmlns:a16="http://schemas.microsoft.com/office/drawing/2014/main" id="{0E9BA5FC-2271-BCE4-AC74-03E4039B40F0}"/>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34336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D2557-81A0-9A13-1A29-5D9CDCC1D8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E1A546-F0F2-C9B4-373B-E1C4F287E8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90511C-8CC7-1134-3D49-E3B60806AE72}"/>
              </a:ext>
            </a:extLst>
          </p:cNvPr>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There are five broad alternatives available to management for treating identified risks:</a:t>
            </a:r>
          </a:p>
          <a:p>
            <a:endParaRPr lang="en-US" sz="1200" kern="1200" baseline="0" dirty="0">
              <a:solidFill>
                <a:schemeClr val="tx1"/>
              </a:solidFill>
              <a:latin typeface="Arial" pitchFamily="-109" charset="0"/>
              <a:ea typeface="+mn-ea"/>
              <a:cs typeface="+mn-cs"/>
            </a:endParaRPr>
          </a:p>
          <a:p>
            <a:pPr>
              <a:buFont typeface="Arial"/>
              <a:buChar char="•"/>
            </a:pPr>
            <a:r>
              <a:rPr lang="en-US" sz="1200" b="1" kern="1200" baseline="0" dirty="0">
                <a:solidFill>
                  <a:schemeClr val="tx1"/>
                </a:solidFill>
                <a:latin typeface="Arial" pitchFamily="-109" charset="0"/>
                <a:ea typeface="+mn-ea"/>
                <a:cs typeface="+mn-cs"/>
              </a:rPr>
              <a:t> Risk acceptance: </a:t>
            </a:r>
            <a:r>
              <a:rPr lang="en-US" sz="1200" b="0" kern="1200" baseline="0" dirty="0">
                <a:solidFill>
                  <a:schemeClr val="tx1"/>
                </a:solidFill>
                <a:latin typeface="Arial" pitchFamily="-109" charset="0"/>
                <a:ea typeface="+mn-ea"/>
                <a:cs typeface="+mn-cs"/>
              </a:rPr>
              <a:t>Choosing to accept a risk level greater than normal for business </a:t>
            </a:r>
            <a:r>
              <a:rPr lang="en-US" sz="1200" kern="1200" baseline="0" dirty="0">
                <a:solidFill>
                  <a:schemeClr val="tx1"/>
                </a:solidFill>
                <a:latin typeface="Arial" pitchFamily="-109" charset="0"/>
                <a:ea typeface="+mn-ea"/>
                <a:cs typeface="+mn-cs"/>
              </a:rPr>
              <a:t>reasons. This is typically due to excessive cost or time needed to treat the risk. Management must then accept responsibility for the consequences to the organization should the risk eventuate.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Risk avoidance: </a:t>
            </a:r>
            <a:r>
              <a:rPr lang="en-US" sz="1200" b="0" kern="1200" baseline="0" dirty="0">
                <a:solidFill>
                  <a:schemeClr val="tx1"/>
                </a:solidFill>
                <a:latin typeface="Arial" pitchFamily="-109" charset="0"/>
                <a:ea typeface="+mn-ea"/>
                <a:cs typeface="+mn-cs"/>
              </a:rPr>
              <a:t>Not proceeding with the activity or system that creates this </a:t>
            </a:r>
            <a:r>
              <a:rPr lang="en-US" sz="1200" kern="1200" baseline="0" dirty="0">
                <a:solidFill>
                  <a:schemeClr val="tx1"/>
                </a:solidFill>
                <a:latin typeface="Arial" pitchFamily="-109" charset="0"/>
                <a:ea typeface="+mn-ea"/>
                <a:cs typeface="+mn-cs"/>
              </a:rPr>
              <a:t>risk. This usually results in loss of convenience or ability to perform some function that is useful to the organization. The loss of this capability is traded off against the reduced risk profile.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Risk transfer: </a:t>
            </a:r>
            <a:r>
              <a:rPr lang="en-US" sz="1200" b="0" kern="1200" baseline="0" dirty="0">
                <a:solidFill>
                  <a:schemeClr val="tx1"/>
                </a:solidFill>
                <a:latin typeface="Arial" pitchFamily="-109" charset="0"/>
                <a:ea typeface="+mn-ea"/>
                <a:cs typeface="+mn-cs"/>
              </a:rPr>
              <a:t>Sharing responsibility for the risk with a third party. This is </a:t>
            </a:r>
            <a:r>
              <a:rPr lang="en-US" sz="1200" kern="1200" baseline="0" dirty="0">
                <a:solidFill>
                  <a:schemeClr val="tx1"/>
                </a:solidFill>
                <a:latin typeface="Arial" pitchFamily="-109" charset="0"/>
                <a:ea typeface="+mn-ea"/>
                <a:cs typeface="+mn-cs"/>
              </a:rPr>
              <a:t>typically achieved by taking out insurance against the risk occurring, by entering into a contract with another organization, or by using partnership or joint venture structures to share the risks and costs should the threat eventuate.</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Reduce consequence: </a:t>
            </a:r>
            <a:r>
              <a:rPr lang="en-US" sz="1200" b="0" kern="1200" baseline="0" dirty="0">
                <a:solidFill>
                  <a:schemeClr val="tx1"/>
                </a:solidFill>
                <a:latin typeface="Arial" pitchFamily="-109" charset="0"/>
                <a:ea typeface="+mn-ea"/>
                <a:cs typeface="+mn-cs"/>
              </a:rPr>
              <a:t>By modifying the structure or use of the assets at risk </a:t>
            </a:r>
            <a:r>
              <a:rPr lang="en-US" sz="1200" kern="1200" baseline="0" dirty="0">
                <a:solidFill>
                  <a:schemeClr val="tx1"/>
                </a:solidFill>
                <a:latin typeface="Arial" pitchFamily="-109" charset="0"/>
                <a:ea typeface="+mn-ea"/>
                <a:cs typeface="+mn-cs"/>
              </a:rPr>
              <a:t>to reduce the impact on the organization should the risk occur. This could be achieved by implementing controls to enable the organization to quickly recover should the risk occur. Examples include implementing an off-site backup process, developing a disaster recovery plan, or arranging for data and processing to be replicated over multiple sites.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 </a:t>
            </a:r>
            <a:r>
              <a:rPr lang="en-US" sz="1200" b="1" kern="1200" baseline="0" dirty="0">
                <a:solidFill>
                  <a:schemeClr val="tx1"/>
                </a:solidFill>
                <a:latin typeface="Arial" pitchFamily="-109" charset="0"/>
                <a:ea typeface="+mn-ea"/>
                <a:cs typeface="+mn-cs"/>
              </a:rPr>
              <a:t>Reduce likelihood: </a:t>
            </a:r>
            <a:r>
              <a:rPr lang="en-US" sz="1200" b="0" kern="1200" baseline="0" dirty="0">
                <a:solidFill>
                  <a:schemeClr val="tx1"/>
                </a:solidFill>
                <a:latin typeface="Arial" pitchFamily="-109" charset="0"/>
                <a:ea typeface="+mn-ea"/>
                <a:cs typeface="+mn-cs"/>
              </a:rPr>
              <a:t>By implementing suitable controls to lower the chance of </a:t>
            </a:r>
            <a:r>
              <a:rPr lang="en-US" sz="1200" kern="1200" baseline="0" dirty="0">
                <a:solidFill>
                  <a:schemeClr val="tx1"/>
                </a:solidFill>
                <a:latin typeface="Arial" pitchFamily="-109" charset="0"/>
                <a:ea typeface="+mn-ea"/>
                <a:cs typeface="+mn-cs"/>
              </a:rPr>
              <a:t>the vulnerability being exploited. These could include technical or administrative controls such as, deploying firewalls and access tokens or procedures such as password complexity and change policies. Such controls aim to improve the security of the asset, making it more difficult for an attack to succeed by reducing the vulnerability of the asset.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If either of the last two options is chosen, then possible treatment controls need to be selected and their cost effectiveness evaluated. There is a wide range of available management, operational, and technical controls that may be used. These would be surveyed to select those that might address the identified threat most effectively and to evaluate the cost to implement against the benefit gained. Management would then choose among the options as to which should be adopted and plan for their implementation. We introduce the range of controls often used and the use of security plans and policies in Chapter 15 and provide further details of some specific control areas in Chapters 16 – 18.</a:t>
            </a:r>
            <a:endParaRPr lang="en-US" dirty="0">
              <a:latin typeface="Times" pitchFamily="-109" charset="0"/>
            </a:endParaRPr>
          </a:p>
        </p:txBody>
      </p:sp>
      <p:sp>
        <p:nvSpPr>
          <p:cNvPr id="4" name="Slide Number Placeholder 3">
            <a:extLst>
              <a:ext uri="{FF2B5EF4-FFF2-40B4-BE49-F238E27FC236}">
                <a16:creationId xmlns:a16="http://schemas.microsoft.com/office/drawing/2014/main" id="{1DAB5056-7373-7A4D-18F3-67AAAA959602}"/>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338297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A case study involving the operations of a fictional company Silver Star Mines illustrates this risk assessment process. Silver Star Mines is the local operations of a large global mining company. It has a large I T infrastructure used by numerous business areas. Its network includes a variety of servers, executing a range of application software typical of organizations of its size. It also uses applications that are far less common, some of which directly relate to the health and safety of those working in the mine. Many of these systems used to be isolated with no network connections among them. In recent years, they have been connected together and connected to the company’s intranet to provide better management capabilities. However, this means they are now potentially accessible from the Internet, which has greatly increased the risks to these systems.</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A security analyst was contracted to provide an initial review of the company’s risk profile and to recommend further action for improvement. Following initial discussion with company management, a decision was made to adopt a </a:t>
            </a:r>
            <a:r>
              <a:rPr lang="en-US" sz="1200" i="1" kern="1200" baseline="0" dirty="0">
                <a:solidFill>
                  <a:schemeClr val="tx1"/>
                </a:solidFill>
                <a:latin typeface="Arial" pitchFamily="-109" charset="0"/>
                <a:ea typeface="+mn-ea"/>
                <a:cs typeface="+mn-cs"/>
              </a:rPr>
              <a:t>combined approach </a:t>
            </a:r>
            <a:r>
              <a:rPr lang="en-US" sz="1200" i="0" kern="1200" baseline="0" dirty="0">
                <a:solidFill>
                  <a:schemeClr val="tx1"/>
                </a:solidFill>
                <a:latin typeface="Arial" pitchFamily="-109" charset="0"/>
                <a:ea typeface="+mn-ea"/>
                <a:cs typeface="+mn-cs"/>
              </a:rPr>
              <a:t>to security management. This requires the adoption of suitable </a:t>
            </a:r>
            <a:r>
              <a:rPr lang="en-US" sz="1200" kern="1200" baseline="0" dirty="0">
                <a:solidFill>
                  <a:schemeClr val="tx1"/>
                </a:solidFill>
                <a:latin typeface="Arial" pitchFamily="-109" charset="0"/>
                <a:ea typeface="+mn-ea"/>
                <a:cs typeface="+mn-cs"/>
              </a:rPr>
              <a:t>baselines standards by the company’s I T support group for their systems. Meanwhile, the analyst was asked to conduct a preliminary formal assessment of the key I T systems to identify those most at risk, which management could then consider for treatment.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 first step was to determine the context for the risk assessment. Being in the mining industry sector places the company at the less risky end of the spectrum and consequently less likely to be specifically targeted. Silver Star Mines is part of a large organization and hence is subject to legal requirements for occupational health and safety and is answerable to its shareholders. Thus management decided that it wished to accept only moderate or lower risks in general. The boundaries for this risk assessment were specified to include only the systems under the direct control of the Silver Star Mines operations. This excluded the wider company intranet, its central servers, and its Internet gateway. This assessment is sponsored by Silver Star’s I T and engineering managers with results to be reported to the company board. The assessment would use the process and ratings described in this chapter.</a:t>
            </a:r>
            <a:endParaRPr lang="en-US" dirty="0">
              <a:latin typeface="Times" pitchFamily="-109"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461078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09" charset="0"/>
                <a:ea typeface="+mn-ea"/>
                <a:cs typeface="+mn-cs"/>
              </a:rPr>
              <a:t>Next, the key assets had to be identified. The analyst conducted interviews with key I T and engineering managers in the company. A number of the engineering managers emphasized how important the reliability of the S C A D A network and nodes were to the company. They control and monitor the core mining operations of the company and enable it to operate safely and efficiently and, most crucially, to generate revenue. Some of these systems also maintain the records required by law, which are regularly inspected by the government agencies responsible for the mining industry. Any failure to create, preserve, and produce on demand these records would expose the company to fines and other legal sanctions. Hence, these systems were listed as the first key asset.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A number of the I T managers indicated that a large amount of critical data was stored on various file servers either in individual files or in databases. They identified the importance of the integrity of these data to the company. Some of these data were generated automatically by applications. Other data were created by employees using common office applications. Some of this needed be available for audits by government agencies. There were also data on production and operational results, contracts and tendering, personnel, application backups, operational and capital expenditure, mine survey and planning, and exploratory drilling. Collectively, the integrity of stored data was identified as the second key asset.</a:t>
            </a:r>
          </a:p>
          <a:p>
            <a:endParaRPr lang="en-US" sz="1200" kern="1200" baseline="0" dirty="0">
              <a:solidFill>
                <a:schemeClr val="tx1"/>
              </a:solidFill>
              <a:latin typeface="Arial" pitchFamily="-109" charset="0"/>
              <a:ea typeface="+mn-ea"/>
              <a:cs typeface="+mn-cs"/>
            </a:endParaRPr>
          </a:p>
          <a:p>
            <a:r>
              <a:rPr lang="en-US" sz="1200" kern="1200" baseline="0" dirty="0">
                <a:solidFill>
                  <a:schemeClr val="tx1"/>
                </a:solidFill>
                <a:latin typeface="Arial" pitchFamily="-109" charset="0"/>
                <a:ea typeface="+mn-ea"/>
                <a:cs typeface="+mn-cs"/>
              </a:rPr>
              <a:t>These managers also indicated that three key systems—the Financial, Procurement, and Maintenance/Production servers—were critical to the effective operation of core business areas. Any compromise in the availability or integrity of these systems would impact the company’s ability to operate effectively. Hence each of these were identified as a key asset.</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453805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09" charset="0"/>
                <a:ea typeface="+mn-ea"/>
                <a:cs typeface="+mn-cs"/>
              </a:rPr>
              <a:t>Lastly, the analyst identified e-mail as a key asset as a result of interviews with all business areas of the company. The use of e-mail as a business tool cuts across all business areas. Around 60% of all correspondence is in the form of e-mail, which is used to communicate daily with head office, other business units, suppliers, and contractors as well as to conduct a large amount of internal correspondence. E-mail is given greater importance than usual due to the remote location of the company. Hence the collective availability, integrity, and confidentiality of mail services was listed as a key asset.</a:t>
            </a:r>
          </a:p>
          <a:p>
            <a:endParaRPr lang="en-US" sz="1200" b="0" i="0" u="none" strike="noStrike" kern="1200" baseline="0" dirty="0">
              <a:solidFill>
                <a:schemeClr val="tx1"/>
              </a:solidFill>
              <a:latin typeface="Arial" pitchFamily="-109" charset="0"/>
              <a:ea typeface="+mn-ea"/>
              <a:cs typeface="+mn-cs"/>
            </a:endParaRPr>
          </a:p>
          <a:p>
            <a:r>
              <a:rPr lang="en-US" sz="1200" b="0" i="0" u="none" strike="noStrike" kern="1200" baseline="0" dirty="0">
                <a:solidFill>
                  <a:schemeClr val="tx1"/>
                </a:solidFill>
                <a:latin typeface="Arial" pitchFamily="-109" charset="0"/>
                <a:ea typeface="+mn-ea"/>
                <a:cs typeface="+mn-cs"/>
              </a:rPr>
              <a:t>This list of key assets is seen in the first column of Table 14.6, which is the risk register created at the conclusion of this risk assessment process.</a:t>
            </a:r>
          </a:p>
          <a:p>
            <a:endParaRPr lang="en-US" sz="1200" b="0" i="0" u="none" strike="noStrike" kern="1200" baseline="0" dirty="0">
              <a:solidFill>
                <a:schemeClr val="tx1"/>
              </a:solidFill>
              <a:latin typeface="Arial" pitchFamily="-109" charset="0"/>
              <a:ea typeface="+mn-ea"/>
              <a:cs typeface="+mn-cs"/>
            </a:endParaRPr>
          </a:p>
          <a:p>
            <a:r>
              <a:rPr lang="en-US" sz="1200" b="0" i="0" u="none" strike="noStrike" kern="1200" baseline="0" dirty="0">
                <a:solidFill>
                  <a:schemeClr val="tx1"/>
                </a:solidFill>
                <a:latin typeface="Arial" pitchFamily="-109" charset="0"/>
                <a:ea typeface="+mn-ea"/>
                <a:cs typeface="+mn-cs"/>
              </a:rPr>
              <a:t>Having determined the list of key assets, the analyst needed to identify significant threats to these assets and to specify the likelihood and consequence values. The major concern with the S C A D A asset is unauthorized compromise of nodes by an external source. These systems were originally designed for use on physically isolated and trusted networks and, hence, were not hardened against external attack to the degree that modern systems can be. Often these systems are running older releases of operating systems with known insecurities. Many of these systems have not been patched or upgraded because the key applications they run have not been updated or validated to run on newer O S versions. More recently, the S C A D A networks have been connected to the company’s intranet to provide improved management and monitoring capabilities. Recognizing that the S C A D A nodes are very likely insecure, these connections are isolated from the company intranet by additional firewall and proxy server systems. Any external attack would have to break through the outer company firewall, the S C A D A network firewall, and these proxy servers in order to attack the S C A D A nodes. This would require a series of security breaches. Nonetheless, given that the various computer crime surveys suggest that externally sourced attacks are increasing and known cases of attacks on S C A D A networks exist, the analyst concluded that, while an attack was very unlikely, it could still occur. Thus a likelihood rating of Rare was chosen. The consequence of the S C A D A network suffering a successful attack was discussed with the mining engineers. They indicated that interference with the control system could have serious consequences as it could affect the safety of personnel in the mine. Ventilation, bulk cooling, fire protection, hoisting of personnel and materials, and underground fill systems are possible areas whose compromise could lead to a fatality. Environmental damage could result from the spillage of highly toxic materials into nearby waterways. Additionally, the financial impact could be significant as downtime is measured in tens of millions of dollars per hour. There is even a possibility that Silver Star’s mining license might be suspended if the company was found to have breached its legal requirements. A consequence rating of Major was selected. This results in a risk level of High.</a:t>
            </a:r>
          </a:p>
          <a:p>
            <a:endParaRPr lang="en-US" sz="1200" b="0" i="0" u="none" strike="noStrike" kern="1200" baseline="0" dirty="0">
              <a:solidFill>
                <a:schemeClr val="tx1"/>
              </a:solidFill>
              <a:latin typeface="Arial" pitchFamily="-109" charset="0"/>
              <a:ea typeface="+mn-ea"/>
              <a:cs typeface="+mn-cs"/>
            </a:endParaRPr>
          </a:p>
          <a:p>
            <a:r>
              <a:rPr lang="en-US" sz="1200" b="0" i="0" u="none" strike="noStrike" kern="1200" baseline="0" dirty="0">
                <a:solidFill>
                  <a:schemeClr val="tx1"/>
                </a:solidFill>
                <a:latin typeface="Arial" pitchFamily="-109" charset="0"/>
                <a:ea typeface="+mn-ea"/>
                <a:cs typeface="+mn-cs"/>
              </a:rPr>
              <a:t>The second asset concerned the integrity of stored information. The analyst noted numerous reports of unauthorized use of file systems and databases in recent computer crime surveys. These assets could be compromised by both internal and external sources. These can be either the result of intentional malicious or fraudulent acts or the unintentional deletion, modification, or disclosure of information. All indications are that such database security breaches are increasing and that access to such data is a primary goal of intruders. These systems are located on the company intranet and, hence, are shielded by the company’s outer firewall from much external access. However, should that firewall be compromised or an attacker gain indirect access using infected internal systems, compromise of the data was possible. With respect to internal use, the company had policies on the input and handling of a range of data, especially that required for audit purposes. The company also had policies on the backup of data from servers. However, the large number of systems used to create and store this data, both desktop and server, meant that overall compliance with these policies was unknown. Hence a likelihood rating of Possible was chosen. Discussions with some of the company’s IT managers revealed that some of this information is confidential and may cause financial harm if disclosed to others. There also may be substantial financial costs involved with recovering data and other activities subsequent to a breach. There is also the possibility of serious legal consequences if personal information was disclosed or if the results of statutory tests and process information were lost. Hence a consequence rating of Major was selected. This results in a risk level of Extreme.</a:t>
            </a:r>
          </a:p>
          <a:p>
            <a:endParaRPr lang="en-US" sz="1200" b="0" i="0" u="none" strike="noStrike" kern="1200" baseline="0" dirty="0">
              <a:solidFill>
                <a:schemeClr val="tx1"/>
              </a:solidFill>
              <a:latin typeface="Arial" pitchFamily="-109" charset="0"/>
              <a:ea typeface="+mn-ea"/>
              <a:cs typeface="+mn-cs"/>
            </a:endParaRPr>
          </a:p>
          <a:p>
            <a:r>
              <a:rPr lang="en-US" sz="1200" b="0" i="0" u="none" strike="noStrike" kern="1200" baseline="0" dirty="0">
                <a:solidFill>
                  <a:schemeClr val="tx1"/>
                </a:solidFill>
                <a:latin typeface="Arial" pitchFamily="-109" charset="0"/>
                <a:ea typeface="+mn-ea"/>
                <a:cs typeface="+mn-cs"/>
              </a:rPr>
              <a:t>The availability or integrity of the key Financial, Procurement, and Maintenance/Production systems could be compromised by any form of attack on the operating system or applications they use. Although their location on the company intranet does provide some protection, due to the nature of the company structure a number of these systems have not been patched or maintained for some time. This means at least some of the systems would be vulnerable to a range of network attacks if accessible. Any failure of the company’s outer firewall to block any such attack could very likely result in compromise of some systems by automated attack scans. These are known to occur very quickly, with a number of reports indicating that unpatched systems were compromised in less than 15 minutes after network connection. Hence a likelihood of Possible was specified. Discussions with management indicated that the degree of harm would be proportional to extent and duration of the attack. In most cases a rebuild of at least a portion of the system would be required at considerable expense. False orders being issued to suppliers or the inability to issue orders would have a negative impact on the company’s reputation and could cause confusion and possible plant shutdowns. Not being able to process personnel time sheets and utilize electronic funds transfer and unauthorized transfer of money would also affect the company’s reputation and possibly result in a financial loss. The company indicated that the Maintenance/Production system’s harm rating should be a little lower due the ability of the plant to continue to operate despite some compromise of the system. It would, however, have a detrimental impact on the efficiency of operations. Consequence ratings of Moderate and Minor, respectively, were selected, resulting in risk levels of High or Medium.</a:t>
            </a:r>
          </a:p>
          <a:p>
            <a:endParaRPr lang="en-US" sz="1200" b="0" i="0" u="none" strike="noStrike" kern="1200" baseline="0" dirty="0">
              <a:solidFill>
                <a:schemeClr val="tx1"/>
              </a:solidFill>
              <a:latin typeface="Arial" pitchFamily="-109" charset="0"/>
              <a:ea typeface="+mn-ea"/>
              <a:cs typeface="+mn-cs"/>
            </a:endParaRPr>
          </a:p>
          <a:p>
            <a:r>
              <a:rPr lang="en-US" sz="1200" b="0" i="0" u="none" strike="noStrike" kern="1200" baseline="0" dirty="0">
                <a:solidFill>
                  <a:schemeClr val="tx1"/>
                </a:solidFill>
                <a:latin typeface="Arial" pitchFamily="-109" charset="0"/>
                <a:ea typeface="+mn-ea"/>
                <a:cs typeface="+mn-cs"/>
              </a:rPr>
              <a:t>The last asset is the availability, integrity, and confidentiality of mail services. Without an effective e-mail system, the company will operate with less efficiency. A number of organizations have suffered failure of their e-mail systems as a result of mass e-mailed worms in past years. New exploits transferred using e-mail are reported. Those exploiting vulnerabilities in common applications are of major concern. The heavy use of e-mail by the company, including the constant exchange and opening of e-mail attachments by employees, means the chance of compromise, especially by a zero-day exploit to a common document type, is very high. While the company does filter mail in its Internet gateway, there is a high probability that a zero-day exploit would not be caught. A denial of service attack against the mail gateway is very hard to defend against. Hence a likelihood rating of Almost Certain was selected in recognition of the wide range of possible attacks and the high chance that one will occur sooner rather than later. Discussions with management indicated that while other possible modes of communication exist, they do not allow for transmission of electronic documents. The ability to obtain electronic quotes is a requirement that must be met to place an order in the purchasing system. Reports and other communications are regularly sent via this e-mail, and any inability to send or receive such reports might affect the company’s reputation. There would also be financial costs and time needed to rebuild the e-mail system following a serious compromise. Because compromise would not have a large impact, a consequence rating of Minor was selected. This results in a risk level of High.</a:t>
            </a:r>
          </a:p>
          <a:p>
            <a:endParaRPr lang="en-US" sz="1200" b="0" i="0" u="none" strike="noStrike" kern="1200" baseline="0" dirty="0">
              <a:solidFill>
                <a:schemeClr val="tx1"/>
              </a:solidFill>
              <a:latin typeface="Arial" pitchFamily="-109" charset="0"/>
              <a:ea typeface="+mn-ea"/>
              <a:cs typeface="+mn-cs"/>
            </a:endParaRPr>
          </a:p>
          <a:p>
            <a:r>
              <a:rPr lang="en-US" sz="1200" b="0" i="0" u="none" strike="noStrike" kern="1200" baseline="0" dirty="0">
                <a:solidFill>
                  <a:schemeClr val="tx1"/>
                </a:solidFill>
                <a:latin typeface="Arial" pitchFamily="-109" charset="0"/>
                <a:ea typeface="+mn-ea"/>
                <a:cs typeface="+mn-cs"/>
              </a:rPr>
              <a:t>The information was summarized and presented to management. All of the resulting risk levels are above the acceptable minimum management specified as tolerable. Hence treatment is required. Even though the second asset listed had the highest level of risk, management decided that the risk to the SCADA network was unacceptable if there was any possibility of death however remote. Additionally, the management decided that the government regulator would not look favorably upon a company that failed to rate highly the importance of a potential fatality. Consequently, the management decided to specify the risk to the SCADA as the highest priority for treatment. The risk to the integrity of stored information was next. The management also decided to place the risk to the e-mail systems last, behind the lower risk to the Maintenance/Production system, in part because its compromise would not affect the output of the mining and processing units and also because treatment would involve the company’s mail gateway, which was outside the management’s control.</a:t>
            </a:r>
          </a:p>
          <a:p>
            <a:endParaRPr lang="en-US" sz="1200" b="0" i="0" u="none" strike="noStrike" kern="1200" baseline="0" dirty="0">
              <a:solidFill>
                <a:schemeClr val="tx1"/>
              </a:solidFill>
              <a:latin typeface="Arial" pitchFamily="-109" charset="0"/>
              <a:ea typeface="+mn-ea"/>
              <a:cs typeface="+mn-cs"/>
            </a:endParaRPr>
          </a:p>
          <a:p>
            <a:r>
              <a:rPr lang="en-US" sz="1200" b="0" i="0" u="none" strike="noStrike" kern="1200" baseline="0" dirty="0">
                <a:solidFill>
                  <a:schemeClr val="tx1"/>
                </a:solidFill>
                <a:latin typeface="Arial" pitchFamily="-109" charset="0"/>
                <a:ea typeface="+mn-ea"/>
                <a:cs typeface="+mn-cs"/>
              </a:rPr>
              <a:t>The final result of this risk assessment process is shown in Table 14.6, the resulting overall risk register table. It shows the identified assets with the threats to them, and the assigned ratings and priority. This information would then influence the selection of suitable treatments. Management decided the first five risks should be treated by implementing suitable controls, which would reduce either the likelihood or the consequence should these risks occur. This process is discussed in the next chapter. None of these risks could be accepted or avoided. Responsibility for the final risk to the e-mail system was found to be primarily with the parent company’s IT group, which manages the external mail gateway. Hence the risk is shared with that group.</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936293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Chapter 14 summary.</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871858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53</a:t>
            </a:fld>
            <a:endParaRPr lang="en-US" dirty="0"/>
          </a:p>
        </p:txBody>
      </p:sp>
    </p:spTree>
    <p:extLst>
      <p:ext uri="{BB962C8B-B14F-4D97-AF65-F5344CB8AC3E}">
        <p14:creationId xmlns:p14="http://schemas.microsoft.com/office/powerpoint/2010/main" val="124403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32C1E-284A-8F33-C0E7-0A3B65A06A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A5FB12-596B-88AA-AC67-33447EF7C1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918130-B038-D4CC-CB35-B715496A93FA}"/>
              </a:ext>
            </a:extLst>
          </p:cNvPr>
          <p:cNvSpPr>
            <a:spLocks noGrp="1"/>
          </p:cNvSpPr>
          <p:nvPr>
            <p:ph type="body" idx="1"/>
          </p:nvPr>
        </p:nvSpPr>
        <p:spPr/>
        <p:txBody>
          <a:bodyPr/>
          <a:lstStyle/>
          <a:p>
            <a:r>
              <a:rPr lang="en-US" sz="1200" b="1" i="0" u="none" strike="noStrike" kern="1200" cap="none" baseline="0" dirty="0">
                <a:solidFill>
                  <a:schemeClr val="tx1"/>
                </a:solidFill>
                <a:latin typeface="Arial" pitchFamily="-109" charset="0"/>
                <a:ea typeface="Arial"/>
                <a:cs typeface="Arial"/>
                <a:sym typeface="Arial"/>
              </a:rPr>
              <a:t>I T security management </a:t>
            </a:r>
            <a:r>
              <a:rPr lang="en-US" sz="1200" b="0" i="0" u="none" strike="noStrike" kern="1200" cap="none" baseline="0" dirty="0">
                <a:solidFill>
                  <a:schemeClr val="tx1"/>
                </a:solidFill>
                <a:latin typeface="Arial" pitchFamily="-109" charset="0"/>
                <a:ea typeface="Arial"/>
                <a:cs typeface="Arial"/>
                <a:sym typeface="Arial"/>
              </a:rPr>
              <a:t>is the formal process of answering these questions, ensuring that critical assets are sufficiently protected in a cost-effective manner. More specifically, I T security management consists of first determining a clear view of an organization’s I T security objectives and general risk profile. Next, an I T security </a:t>
            </a:r>
            <a:r>
              <a:rPr lang="en-US" sz="1200" b="1" i="0" u="none" strike="noStrike" kern="1200" cap="none" baseline="0" dirty="0">
                <a:solidFill>
                  <a:schemeClr val="tx1"/>
                </a:solidFill>
                <a:latin typeface="Arial" pitchFamily="-109" charset="0"/>
                <a:ea typeface="Arial"/>
                <a:cs typeface="Arial"/>
                <a:sym typeface="Arial"/>
              </a:rPr>
              <a:t>risk assessment </a:t>
            </a:r>
            <a:r>
              <a:rPr lang="en-US" sz="1200" b="0" i="0" u="none" strike="noStrike" kern="1200" cap="none" baseline="0" dirty="0">
                <a:solidFill>
                  <a:schemeClr val="tx1"/>
                </a:solidFill>
                <a:latin typeface="Arial" pitchFamily="-109" charset="0"/>
                <a:ea typeface="Arial"/>
                <a:cs typeface="Arial"/>
                <a:sym typeface="Arial"/>
              </a:rPr>
              <a:t>is needed for each asset in the organization that requires protection; this assessment must answer the three key questions listed above. It provides the information necessary to decide what management, operational, and technical controls are needed to either reduce the risks identified to an acceptable level or otherwise accept the resultant risk. This chapter will consider each of these items. The process continues by selecting suitable controls and then writing plans and procedures to ensure these necessary controls are implemented effectively. That implementation must be monitored to determine if the security objectives are met. The whole process must be iterated, and the plans and procedures kept up to date because of the rapid rate of change in both the technology and the risk environment. We discuss the latter part of this process in Chapter 15. The following chapters, then, address specific control areas relating to physical security in Chapter 16, human factors in Chapter 17, and auditing in Chapter 18.</a:t>
            </a:r>
            <a:endParaRPr lang="en-US" dirty="0">
              <a:latin typeface="Times" pitchFamily="-109" charset="0"/>
            </a:endParaRPr>
          </a:p>
        </p:txBody>
      </p:sp>
      <p:sp>
        <p:nvSpPr>
          <p:cNvPr id="4" name="Slide Number Placeholder 3">
            <a:extLst>
              <a:ext uri="{FF2B5EF4-FFF2-40B4-BE49-F238E27FC236}">
                <a16:creationId xmlns:a16="http://schemas.microsoft.com/office/drawing/2014/main" id="{5F24A11A-E038-6F3E-205B-4D00A9C37586}"/>
              </a:ext>
            </a:extLst>
          </p:cNvPr>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67439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9" charset="0"/>
                <a:ea typeface="Arial"/>
                <a:cs typeface="Arial"/>
                <a:sym typeface="Arial"/>
              </a:rPr>
              <a:t>The discipline of IT security management has evolved considerably over the last few decades. This has occurred in response to the rapid growth of and dependence on networked computer systems and the associated rise in risks to these systems. In the last decade, a number of national and international standards have     been published. These represent a consensus on the best practice in the field. The International Standards Organization (I S O) has revised and consolidated a number of these standards into the I S O 27000 series. Table 14.1 details a number of key standards within this family, that now consists of more than 40 published to date. In the United States, N I S T has also produced a number of relevant standards, including N I S T SP 800-18 (Guide for Developing Security Plans for Federal Information</a:t>
            </a:r>
          </a:p>
          <a:p>
            <a:r>
              <a:rPr lang="en-US" sz="1200" b="0" i="0" u="none" strike="noStrike" kern="1200" cap="none" baseline="0" dirty="0">
                <a:solidFill>
                  <a:schemeClr val="tx1"/>
                </a:solidFill>
                <a:latin typeface="Arial" pitchFamily="-109" charset="0"/>
                <a:ea typeface="Arial"/>
                <a:cs typeface="Arial"/>
                <a:sym typeface="Arial"/>
              </a:rPr>
              <a:t>Systems, February 2006), N I S T S P 800-30 (Guide for Conducting Risk Assessments, September 2012), and N I S T S P 800-53 (Security and Privacy Controls for Federal</a:t>
            </a:r>
          </a:p>
          <a:p>
            <a:r>
              <a:rPr lang="en-US" sz="1200" b="0" i="0" u="none" strike="noStrike" kern="1200" cap="none" baseline="0" dirty="0">
                <a:solidFill>
                  <a:schemeClr val="tx1"/>
                </a:solidFill>
                <a:latin typeface="Arial" pitchFamily="-109" charset="0"/>
                <a:ea typeface="Arial"/>
                <a:cs typeface="Arial"/>
                <a:sym typeface="Arial"/>
              </a:rPr>
              <a:t>Information Systems and Organizations, September 2020). N I S T also published an updated “Framework for Improving Critical Infrastructure Cybersecurity” in 2018 to</a:t>
            </a:r>
          </a:p>
          <a:p>
            <a:r>
              <a:rPr lang="en-US" sz="1200" b="0" i="0" u="none" strike="noStrike" kern="1200" cap="none" baseline="0" dirty="0">
                <a:solidFill>
                  <a:schemeClr val="tx1"/>
                </a:solidFill>
                <a:latin typeface="Arial" pitchFamily="-109" charset="0"/>
                <a:ea typeface="Arial"/>
                <a:cs typeface="Arial"/>
                <a:sym typeface="Arial"/>
              </a:rPr>
              <a:t>provide guidance to organizations on systematically managing cybersecurity risks. With the growth of concerns about corporate governance following events such as the global financial crisis and repeated incidences of the loss of personal information by government organizations and other businesses, auditors for such organizations increasingly require adherence to formal standards such as these.</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52193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80417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85B399-E414-264B-AC2B-BBCB3C6C6795}" type="slidenum">
              <a:rPr lang="en-AU"/>
              <a:pPr/>
              <a:t>12</a:t>
            </a:fld>
            <a:endParaRPr lang="en-AU" dirty="0"/>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r>
              <a:rPr lang="en-US" b="0" dirty="0">
                <a:latin typeface="Times New Roman" pitchFamily="-107" charset="0"/>
              </a:rPr>
              <a:t>A framework is a supporting structure.</a:t>
            </a:r>
          </a:p>
        </p:txBody>
      </p:sp>
    </p:spTree>
    <p:extLst>
      <p:ext uri="{BB962C8B-B14F-4D97-AF65-F5344CB8AC3E}">
        <p14:creationId xmlns:p14="http://schemas.microsoft.com/office/powerpoint/2010/main" val="72864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The Framework Core consists of five high level functions: Identify, Protect, Detect, Respond, and Recover (IPDRR)</a:t>
            </a:r>
          </a:p>
          <a:p>
            <a:endParaRPr lang="en-US" dirty="0"/>
          </a:p>
          <a:p>
            <a:r>
              <a:rPr lang="en-US" dirty="0"/>
              <a:t>Next level down is just 22 categories split across the 5 functions. </a:t>
            </a:r>
          </a:p>
          <a:p>
            <a:endParaRPr lang="en-US" dirty="0"/>
          </a:p>
          <a:p>
            <a:r>
              <a:rPr lang="en-US" dirty="0"/>
              <a:t>The Core was designed to cover the entire breadth, while not being overly deep.  It covers topics across cyber, physical, and personnel.</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C02A33-D6ED-8345-92B5-FE0B6F3F94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2272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20_Content_4_Tex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93309"/>
            <a:ext cx="8229600" cy="387941"/>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063853"/>
            <a:ext cx="8229600" cy="342864"/>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495832"/>
            <a:ext cx="8229600" cy="358833"/>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2946415"/>
            <a:ext cx="8229600" cy="394716"/>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3423855"/>
            <a:ext cx="8229600" cy="32528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3857050"/>
            <a:ext cx="8229600" cy="425083"/>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4338157"/>
            <a:ext cx="8229600" cy="395774"/>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57201" y="4837386"/>
            <a:ext cx="8229600" cy="238689"/>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57200" y="5211857"/>
            <a:ext cx="8229600" cy="28349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57200" y="5606853"/>
            <a:ext cx="8229600" cy="26964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57200" y="5983525"/>
            <a:ext cx="8229600" cy="268831"/>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57201" y="6331844"/>
            <a:ext cx="8229600" cy="244392"/>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57201" y="6654233"/>
            <a:ext cx="8046362" cy="263943"/>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57201" y="7063805"/>
            <a:ext cx="8046362" cy="29082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27"/>
          </p:nvPr>
        </p:nvSpPr>
        <p:spPr>
          <a:xfrm>
            <a:off x="457200" y="7483231"/>
            <a:ext cx="8012113" cy="21907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28"/>
          </p:nvPr>
        </p:nvSpPr>
        <p:spPr>
          <a:xfrm>
            <a:off x="457200" y="7832725"/>
            <a:ext cx="8012113" cy="293688"/>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Content Placeholder 12"/>
          <p:cNvSpPr>
            <a:spLocks noGrp="1"/>
          </p:cNvSpPr>
          <p:nvPr>
            <p:ph sz="quarter" idx="29"/>
          </p:nvPr>
        </p:nvSpPr>
        <p:spPr>
          <a:xfrm>
            <a:off x="457200" y="8258175"/>
            <a:ext cx="8047038" cy="32702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0" name="Content Placeholder 19"/>
          <p:cNvSpPr>
            <a:spLocks noGrp="1"/>
          </p:cNvSpPr>
          <p:nvPr>
            <p:ph sz="quarter" idx="30"/>
          </p:nvPr>
        </p:nvSpPr>
        <p:spPr>
          <a:xfrm>
            <a:off x="457200" y="8609013"/>
            <a:ext cx="8012113" cy="323850"/>
          </a:xfrm>
        </p:spPr>
        <p:txBody>
          <a:bodyPr/>
          <a:lstStyle>
            <a:lvl1pPr indent="-255600">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4" name="Content Placeholder 23"/>
          <p:cNvSpPr>
            <a:spLocks noGrp="1"/>
          </p:cNvSpPr>
          <p:nvPr>
            <p:ph sz="quarter" idx="31"/>
          </p:nvPr>
        </p:nvSpPr>
        <p:spPr>
          <a:xfrm>
            <a:off x="457200" y="9036050"/>
            <a:ext cx="8047038" cy="239713"/>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7" name="Content Placeholder 26"/>
          <p:cNvSpPr>
            <a:spLocks noGrp="1"/>
          </p:cNvSpPr>
          <p:nvPr>
            <p:ph sz="quarter" idx="32"/>
          </p:nvPr>
        </p:nvSpPr>
        <p:spPr>
          <a:xfrm>
            <a:off x="457200" y="9466263"/>
            <a:ext cx="8047038" cy="150812"/>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9" name="Text Placeholder 28"/>
          <p:cNvSpPr>
            <a:spLocks noGrp="1"/>
          </p:cNvSpPr>
          <p:nvPr>
            <p:ph type="body" sz="quarter" idx="33"/>
          </p:nvPr>
        </p:nvSpPr>
        <p:spPr>
          <a:xfrm>
            <a:off x="457200" y="9807575"/>
            <a:ext cx="8047038" cy="26352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2" name="Text Placeholder 31"/>
          <p:cNvSpPr>
            <a:spLocks noGrp="1"/>
          </p:cNvSpPr>
          <p:nvPr>
            <p:ph type="body" sz="quarter" idx="34"/>
          </p:nvPr>
        </p:nvSpPr>
        <p:spPr>
          <a:xfrm>
            <a:off x="457200" y="10174288"/>
            <a:ext cx="8012113" cy="322262"/>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4" name="Text Placeholder 33"/>
          <p:cNvSpPr>
            <a:spLocks noGrp="1"/>
          </p:cNvSpPr>
          <p:nvPr>
            <p:ph type="body" sz="quarter" idx="35"/>
          </p:nvPr>
        </p:nvSpPr>
        <p:spPr>
          <a:xfrm>
            <a:off x="457200" y="10663977"/>
            <a:ext cx="8047038" cy="25717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8" name="Text Placeholder 37"/>
          <p:cNvSpPr>
            <a:spLocks noGrp="1"/>
          </p:cNvSpPr>
          <p:nvPr>
            <p:ph type="body" sz="quarter" idx="36"/>
          </p:nvPr>
        </p:nvSpPr>
        <p:spPr>
          <a:xfrm>
            <a:off x="457200" y="11063288"/>
            <a:ext cx="8047038" cy="29527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484240011"/>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10956148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6662437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457200" y="1219200"/>
            <a:ext cx="4038600" cy="5486400"/>
          </a:xfrm>
        </p:spPr>
        <p:txBody>
          <a:bodyPr/>
          <a:lstStyle>
            <a:lvl1pPr>
              <a:buSzPct val="120000"/>
              <a:buFontTx/>
              <a:buNone/>
              <a:defRPr sz="1500">
                <a:solidFill>
                  <a:schemeClr val="tx1">
                    <a:lumMod val="65000"/>
                    <a:lumOff val="35000"/>
                  </a:schemeClr>
                </a:solidFill>
                <a:latin typeface="Arial" pitchFamily="34" charset="0"/>
                <a:cs typeface="Arial" pitchFamily="34" charset="0"/>
              </a:defRPr>
            </a:lvl1pPr>
            <a:lvl2pPr marL="342900">
              <a:lnSpc>
                <a:spcPts val="1800"/>
              </a:lnSpc>
              <a:spcBef>
                <a:spcPts val="375"/>
              </a:spcBef>
              <a:spcAft>
                <a:spcPts val="375"/>
              </a:spcAft>
              <a:buFont typeface="Wingdings" pitchFamily="2" charset="2"/>
              <a:buChar char="§"/>
              <a:defRPr sz="1500">
                <a:solidFill>
                  <a:schemeClr val="accent5">
                    <a:lumMod val="50000"/>
                  </a:schemeClr>
                </a:solidFill>
                <a:latin typeface="Arial" pitchFamily="34" charset="0"/>
                <a:cs typeface="Arial" pitchFamily="34" charset="0"/>
              </a:defRPr>
            </a:lvl2pPr>
            <a:lvl3pPr marL="514350">
              <a:lnSpc>
                <a:spcPts val="1620"/>
              </a:lnSpc>
              <a:spcBef>
                <a:spcPts val="225"/>
              </a:spcBef>
              <a:spcAft>
                <a:spcPts val="225"/>
              </a:spcAft>
              <a:buSzPct val="120000"/>
              <a:buFont typeface="Arial" pitchFamily="34" charset="0"/>
              <a:buChar char="•"/>
              <a:defRPr sz="1350">
                <a:solidFill>
                  <a:schemeClr val="tx1">
                    <a:lumMod val="65000"/>
                    <a:lumOff val="35000"/>
                  </a:schemeClr>
                </a:solidFill>
                <a:latin typeface="Arial" pitchFamily="34" charset="0"/>
                <a:cs typeface="Arial" pitchFamily="34" charset="0"/>
              </a:defRPr>
            </a:lvl3pPr>
            <a:lvl4pPr marL="685800">
              <a:lnSpc>
                <a:spcPts val="1620"/>
              </a:lnSpc>
              <a:spcBef>
                <a:spcPts val="150"/>
              </a:spcBef>
              <a:spcAft>
                <a:spcPts val="150"/>
              </a:spcAft>
              <a:defRPr sz="1350">
                <a:solidFill>
                  <a:schemeClr val="accent5">
                    <a:lumMod val="50000"/>
                  </a:schemeClr>
                </a:solidFill>
                <a:latin typeface="Arial" pitchFamily="34" charset="0"/>
                <a:cs typeface="Arial" pitchFamily="34" charset="0"/>
              </a:defRPr>
            </a:lvl4pPr>
            <a:lvl5pPr>
              <a:defRPr sz="1350">
                <a:latin typeface="Arial" pitchFamily="34" charset="0"/>
                <a:cs typeface="Arial" pitchFamily="34" charset="0"/>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3"/>
          <p:cNvSpPr>
            <a:spLocks noGrp="1"/>
          </p:cNvSpPr>
          <p:nvPr>
            <p:ph sz="half" idx="2"/>
          </p:nvPr>
        </p:nvSpPr>
        <p:spPr>
          <a:xfrm>
            <a:off x="4648200" y="1219200"/>
            <a:ext cx="4038600" cy="5486400"/>
          </a:xfrm>
        </p:spPr>
        <p:txBody>
          <a:bodyPr/>
          <a:lstStyle>
            <a:lvl1pPr>
              <a:buFontTx/>
              <a:buNone/>
              <a:defRPr sz="1500">
                <a:solidFill>
                  <a:schemeClr val="tx1">
                    <a:lumMod val="65000"/>
                    <a:lumOff val="35000"/>
                  </a:schemeClr>
                </a:solidFill>
                <a:latin typeface="Arial" pitchFamily="34" charset="0"/>
                <a:cs typeface="Arial" pitchFamily="34" charset="0"/>
              </a:defRPr>
            </a:lvl1pPr>
            <a:lvl2pPr marL="342900">
              <a:lnSpc>
                <a:spcPts val="1800"/>
              </a:lnSpc>
              <a:spcBef>
                <a:spcPts val="360"/>
              </a:spcBef>
              <a:spcAft>
                <a:spcPts val="375"/>
              </a:spcAft>
              <a:buFont typeface="Wingdings" pitchFamily="2" charset="2"/>
              <a:buChar char="§"/>
              <a:defRPr sz="1500">
                <a:solidFill>
                  <a:schemeClr val="accent5">
                    <a:lumMod val="50000"/>
                  </a:schemeClr>
                </a:solidFill>
                <a:latin typeface="Arial" pitchFamily="34" charset="0"/>
                <a:cs typeface="Arial" pitchFamily="34" charset="0"/>
              </a:defRPr>
            </a:lvl2pPr>
            <a:lvl3pPr marL="514350">
              <a:lnSpc>
                <a:spcPts val="1620"/>
              </a:lnSpc>
              <a:spcBef>
                <a:spcPts val="300"/>
              </a:spcBef>
              <a:spcAft>
                <a:spcPts val="300"/>
              </a:spcAft>
              <a:buSzPct val="120000"/>
              <a:defRPr sz="1350">
                <a:solidFill>
                  <a:schemeClr val="tx1">
                    <a:lumMod val="65000"/>
                    <a:lumOff val="35000"/>
                  </a:schemeClr>
                </a:solidFill>
                <a:latin typeface="Arial" pitchFamily="34" charset="0"/>
                <a:cs typeface="Arial" pitchFamily="34" charset="0"/>
              </a:defRPr>
            </a:lvl3pPr>
            <a:lvl4pPr marL="685800">
              <a:lnSpc>
                <a:spcPts val="1620"/>
              </a:lnSpc>
              <a:spcBef>
                <a:spcPts val="225"/>
              </a:spcBef>
              <a:spcAft>
                <a:spcPts val="225"/>
              </a:spcAft>
              <a:defRPr sz="1350">
                <a:solidFill>
                  <a:schemeClr val="accent5">
                    <a:lumMod val="50000"/>
                  </a:schemeClr>
                </a:solidFill>
                <a:latin typeface="Arial" pitchFamily="34" charset="0"/>
                <a:cs typeface="Arial" pitchFamily="34" charset="0"/>
              </a:defRPr>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11" name="Straight Connector 10"/>
          <p:cNvCxnSpPr/>
          <p:nvPr userDrawn="1"/>
        </p:nvCxnSpPr>
        <p:spPr>
          <a:xfrm>
            <a:off x="304800" y="1066800"/>
            <a:ext cx="8382000"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itle 1"/>
          <p:cNvSpPr>
            <a:spLocks noGrp="1"/>
          </p:cNvSpPr>
          <p:nvPr>
            <p:ph type="title" hasCustomPrompt="1"/>
          </p:nvPr>
        </p:nvSpPr>
        <p:spPr>
          <a:xfrm>
            <a:off x="228600" y="304800"/>
            <a:ext cx="8458200" cy="762000"/>
          </a:xfrm>
        </p:spPr>
        <p:txBody>
          <a:bodyPr anchor="b">
            <a:noAutofit/>
          </a:bodyPr>
          <a:lstStyle>
            <a:lvl1pPr algn="l">
              <a:lnSpc>
                <a:spcPts val="1950"/>
              </a:lnSpc>
              <a:defRPr sz="1800" b="1" u="none" baseline="0">
                <a:solidFill>
                  <a:schemeClr val="tx1">
                    <a:lumMod val="65000"/>
                    <a:lumOff val="35000"/>
                  </a:schemeClr>
                </a:solidFill>
                <a:effectLst/>
                <a:latin typeface="Arial" pitchFamily="34" charset="0"/>
                <a:ea typeface="Adobe Fan Heiti Std B" pitchFamily="34" charset="-128"/>
                <a:cs typeface="Arial" pitchFamily="34" charset="0"/>
              </a:defRPr>
            </a:lvl1pPr>
          </a:lstStyle>
          <a:p>
            <a:r>
              <a:rPr lang="en-US" dirty="0"/>
              <a:t>Click to edit Master title style</a:t>
            </a:r>
            <a:br>
              <a:rPr lang="en-US" dirty="0"/>
            </a:br>
            <a:r>
              <a:rPr lang="en-US" dirty="0"/>
              <a:t>second line</a:t>
            </a:r>
          </a:p>
        </p:txBody>
      </p:sp>
      <p:sp>
        <p:nvSpPr>
          <p:cNvPr id="8" name="Date Placeholder 1"/>
          <p:cNvSpPr>
            <a:spLocks noGrp="1"/>
          </p:cNvSpPr>
          <p:nvPr>
            <p:ph type="dt" sz="half" idx="10"/>
          </p:nvPr>
        </p:nvSpPr>
        <p:spPr>
          <a:xfrm>
            <a:off x="457200" y="6356353"/>
            <a:ext cx="2133600" cy="365125"/>
          </a:xfrm>
        </p:spPr>
        <p:txBody>
          <a:bodyPr/>
          <a:lstStyle>
            <a:lvl1pPr>
              <a:defRPr>
                <a:latin typeface="Arial"/>
                <a:cs typeface="Arial"/>
              </a:defRPr>
            </a:lvl1pPr>
          </a:lstStyle>
          <a:p>
            <a:pPr defTabSz="685800"/>
            <a:endParaRPr lang="en-US" dirty="0">
              <a:solidFill>
                <a:prstClr val="black">
                  <a:tint val="75000"/>
                </a:prstClr>
              </a:solidFill>
            </a:endParaRPr>
          </a:p>
        </p:txBody>
      </p:sp>
      <p:sp>
        <p:nvSpPr>
          <p:cNvPr id="13" name="Slide Number Placeholder 3"/>
          <p:cNvSpPr>
            <a:spLocks noGrp="1"/>
          </p:cNvSpPr>
          <p:nvPr>
            <p:ph type="sldNum" sz="quarter" idx="12"/>
          </p:nvPr>
        </p:nvSpPr>
        <p:spPr>
          <a:xfrm>
            <a:off x="6553200" y="6356353"/>
            <a:ext cx="2133600" cy="365125"/>
          </a:xfrm>
        </p:spPr>
        <p:txBody>
          <a:bodyPr/>
          <a:lstStyle>
            <a:lvl1pPr algn="r">
              <a:defRPr>
                <a:latin typeface="Arial"/>
                <a:cs typeface="Arial"/>
              </a:defRPr>
            </a:lvl1pPr>
          </a:lstStyle>
          <a:p>
            <a:pPr defTabSz="685800"/>
            <a:fld id="{C90B5FB4-1AE6-4CC4-B374-7CA8E5916470}" type="slidenum">
              <a:rPr lang="en-US" smtClean="0">
                <a:solidFill>
                  <a:prstClr val="black">
                    <a:tint val="75000"/>
                  </a:prstClr>
                </a:solidFill>
              </a:rPr>
              <a:pPr defTabSz="685800"/>
              <a:t>‹#›</a:t>
            </a:fld>
            <a:endParaRPr lang="en-US" dirty="0">
              <a:solidFill>
                <a:prstClr val="black">
                  <a:tint val="75000"/>
                </a:prstClr>
              </a:solidFill>
            </a:endParaRPr>
          </a:p>
        </p:txBody>
      </p:sp>
    </p:spTree>
    <p:extLst>
      <p:ext uri="{BB962C8B-B14F-4D97-AF65-F5344CB8AC3E}">
        <p14:creationId xmlns:p14="http://schemas.microsoft.com/office/powerpoint/2010/main" val="2392417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2888724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on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458689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64875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61030" y="1556326"/>
            <a:ext cx="363154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1563574"/>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243595" y="3977558"/>
            <a:ext cx="4443205" cy="2112272"/>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66603"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3290555"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image" Target="../media/image1.jpg"/><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 id="214748368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2" name="Picture 1" descr="Pearson Logo">
            <a:extLst>
              <a:ext uri="{FF2B5EF4-FFF2-40B4-BE49-F238E27FC236}">
                <a16:creationId xmlns:a16="http://schemas.microsoft.com/office/drawing/2014/main" id="{A081BEF0-A4B3-3BEC-47C4-920F5B9648BE}"/>
              </a:ext>
            </a:extLst>
          </p:cNvPr>
          <p:cNvPicPr>
            <a:picLocks noChangeAspect="1"/>
          </p:cNvPicPr>
          <p:nvPr userDrawn="1"/>
        </p:nvPicPr>
        <p:blipFill>
          <a:blip r:embed="rId19"/>
          <a:stretch>
            <a:fillRect/>
          </a:stretch>
        </p:blipFill>
        <p:spPr>
          <a:xfrm>
            <a:off x="440466" y="6405372"/>
            <a:ext cx="986560" cy="310866"/>
          </a:xfrm>
          <a:prstGeom prst="rect">
            <a:avLst/>
          </a:prstGeom>
        </p:spPr>
      </p:pic>
      <p:sp>
        <p:nvSpPr>
          <p:cNvPr id="3" name="Content Placeholder 7">
            <a:extLst>
              <a:ext uri="{FF2B5EF4-FFF2-40B4-BE49-F238E27FC236}">
                <a16:creationId xmlns:a16="http://schemas.microsoft.com/office/drawing/2014/main" id="{DC58DBA7-7D34-0371-7244-19A11D718807}"/>
              </a:ext>
              <a:ext uri="{C183D7F6-B498-43B3-948B-1728B52AA6E4}">
                <adec:decorative xmlns:adec="http://schemas.microsoft.com/office/drawing/2017/decorative" val="0"/>
              </a:ext>
            </a:extLst>
          </p:cNvPr>
          <p:cNvSpPr txBox="1">
            <a:spLocks/>
          </p:cNvSpPr>
          <p:nvPr userDrawn="1"/>
        </p:nvSpPr>
        <p:spPr>
          <a:xfrm>
            <a:off x="2106112" y="6458779"/>
            <a:ext cx="6589712" cy="221018"/>
          </a:xfrm>
          <a:prstGeom prst="rect">
            <a:avLst/>
          </a:prstGeom>
        </p:spPr>
        <p:txBody>
          <a:bodyPr lIns="0" tIns="18000" rIns="0" bIns="180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latin typeface="Verdana"/>
                <a:ea typeface="Verdana" panose="020B0604030504040204" pitchFamily="34" charset="0"/>
                <a:cs typeface="Verdana" panose="020B0604030504040204" pitchFamily="34" charset="0"/>
              </a:rPr>
              <a:t>Copyright © 2024, 2018, 2015 Pearson Education, Inc. All Rights Reserved</a:t>
            </a:r>
          </a:p>
        </p:txBody>
      </p:sp>
    </p:spTree>
  </p:cSld>
  <p:clrMap bg1="lt1" tx1="dk1" bg2="dk2" tx2="lt2" accent1="accent1" accent2="accent2" accent3="accent3" accent4="accent4" accent5="accent5" accent6="accent6" hlink="hlink" folHlink="folHlink"/>
  <p:sldLayoutIdLst>
    <p:sldLayoutId id="2147483664" r:id="rId1"/>
    <p:sldLayoutId id="2147483682" r:id="rId2"/>
    <p:sldLayoutId id="2147483650" r:id="rId3"/>
    <p:sldLayoutId id="2147483676" r:id="rId4"/>
    <p:sldLayoutId id="2147483677" r:id="rId5"/>
    <p:sldLayoutId id="2147483678" r:id="rId6"/>
    <p:sldLayoutId id="2147483679" r:id="rId7"/>
    <p:sldLayoutId id="2147483680" r:id="rId8"/>
    <p:sldLayoutId id="2147483681" r:id="rId9"/>
    <p:sldLayoutId id="2147483671" r:id="rId10"/>
    <p:sldLayoutId id="2147483673" r:id="rId11"/>
    <p:sldLayoutId id="2147483670" r:id="rId12"/>
    <p:sldLayoutId id="2147483669" r:id="rId13"/>
    <p:sldLayoutId id="2147483655" r:id="rId14"/>
    <p:sldLayoutId id="2147483684" r:id="rId15"/>
    <p:sldLayoutId id="2147483685" r:id="rId16"/>
    <p:sldLayoutId id="2147483686"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csrc.nist.gov/projects/risk-management/risk-management-framework-(RMF)-Overview" TargetMode="Externa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nytimes.com/2018/01/08/opinion/cybersecurity-breach-spectre-meltdown.html"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qz.com/1383810/equifax-data-breach-one-year-later-no-punishment-for-the-company/"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csrc.nist.gov/publications/nistpubs/800-30-rev1/sp800_30_r1.pdf"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hyperlink" Target="http://www.thecre.com/fisma/wp-content/uploads/2011/03/SP800-39-final.pdf" TargetMode="Externa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hyperlink" Target="https://nvlpubs.nist.gov/nistpubs/Legacy/SP/nistspecialpublication800-30r1.pdf"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iso.org/standard/2700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digitalguardian.com/blog/what-nydfs-cybersecurity-regulation-new-cybersecurity-compliance-requirement-financia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17.w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hyperlink" Target="https://ncp.nist.gov/repository"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hyperlink" Target="https://nvlpubs.nist.gov/nistpubs/SpecialPublications/NIST.SP.800-70r4.pdf"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hyperlink" Target="http://www.sans.org/reading_room/whitepapers/privacy/risk-assessment-social-media_33940" TargetMode="External"/><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hyperlink" Target="https://media10.connectedsocialmedia.com/intel/10/5725/Intel_IT_Business_Value_Prioritizing_Info_Security_Risks_with_TARA.pdf" TargetMode="External"/><Relationship Id="rId3" Type="http://schemas.openxmlformats.org/officeDocument/2006/relationships/hyperlink" Target="https://csrc.nist.gov/projects/risk-management/about-rmf" TargetMode="External"/><Relationship Id="rId7" Type="http://schemas.openxmlformats.org/officeDocument/2006/relationships/hyperlink" Target="https://resources.sei.cmu.edu/library/asset-view.cfm?assetid=13473" TargetMode="External"/><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hyperlink" Target="https://www.isaca.org/resources/news-and-trends/industry-news/2017/cobit-5-for-riska-powerful-tool-for-risk-management" TargetMode="External"/><Relationship Id="rId5" Type="http://schemas.openxmlformats.org/officeDocument/2006/relationships/hyperlink" Target="https://www.iso.org/standard/iso-iec-27000-family" TargetMode="External"/><Relationship Id="rId4" Type="http://schemas.openxmlformats.org/officeDocument/2006/relationships/hyperlink" Target="https://www.iso.org/obp/ui/en/#iso:std:iso-iec:27005:ed-4:v1:en"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23.svg"/></Relationships>
</file>

<file path=ppt/slides/_rels/slide6.xml.rels><?xml version="1.0" encoding="UTF-8" standalone="yes"?>
<Relationships xmlns="http://schemas.openxmlformats.org/package/2006/relationships"><Relationship Id="rId3" Type="http://schemas.openxmlformats.org/officeDocument/2006/relationships/hyperlink" Target="https://www.iso.org/standard/27001"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1"/>
              </a:ext>
            </a:extLst>
          </p:cNvPr>
          <p:cNvSpPr>
            <a:spLocks noGrp="1"/>
          </p:cNvSpPr>
          <p:nvPr>
            <p:ph type="title"/>
          </p:nvPr>
        </p:nvSpPr>
        <p:spPr>
          <a:xfrm>
            <a:off x="457604" y="158683"/>
            <a:ext cx="8224434" cy="1144347"/>
          </a:xfrm>
        </p:spPr>
        <p:txBody>
          <a:bodyPr wrap="square" lIns="0" tIns="18000" rIns="0" bIns="18000" anchor="ctr" anchorCtr="0">
            <a:spAutoFit/>
          </a:bodyPr>
          <a:lstStyle/>
          <a:p>
            <a:r>
              <a:rPr lang="en-US" noProof="0" dirty="0"/>
              <a:t>Computer Security: Principles and Practice</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1"/>
              </a:ext>
            </a:extLst>
          </p:cNvPr>
          <p:cNvSpPr>
            <a:spLocks noGrp="1"/>
          </p:cNvSpPr>
          <p:nvPr>
            <p:ph type="body" idx="1"/>
          </p:nvPr>
        </p:nvSpPr>
        <p:spPr>
          <a:xfrm>
            <a:off x="438346" y="1381232"/>
            <a:ext cx="8262742" cy="344128"/>
          </a:xfrm>
        </p:spPr>
        <p:txBody>
          <a:bodyPr wrap="square" lIns="0" tIns="18000" rIns="0" bIns="18000" anchor="ctr" anchorCtr="0">
            <a:spAutoFit/>
          </a:bodyPr>
          <a:lstStyle/>
          <a:p>
            <a:r>
              <a:rPr lang="en-US" noProof="0" dirty="0">
                <a:latin typeface="Arial" panose="020B0604020202020204" pitchFamily="34" charset="0"/>
                <a:cs typeface="Arial" panose="020B0604020202020204" pitchFamily="34" charset="0"/>
              </a:rPr>
              <a:t>Fifth</a:t>
            </a:r>
            <a:r>
              <a:rPr lang="en-US" noProof="0" dirty="0">
                <a:solidFill>
                  <a:schemeClr val="tx2"/>
                </a:solidFill>
                <a:latin typeface="Arial" panose="020B0604020202020204" pitchFamily="34" charset="0"/>
                <a:cs typeface="Arial" panose="020B0604020202020204" pitchFamily="34" charset="0"/>
              </a:rPr>
              <a:t> Edition</a:t>
            </a:r>
          </a:p>
        </p:txBody>
      </p:sp>
      <p:pic>
        <p:nvPicPr>
          <p:cNvPr id="4" name="Picture 3" descr="Front Cover: Computer Security Principles and Practice Fifth Edition by Stallings and Brown&#10;">
            <a:extLst>
              <a:ext uri="{FF2B5EF4-FFF2-40B4-BE49-F238E27FC236}">
                <a16:creationId xmlns:a16="http://schemas.microsoft.com/office/drawing/2014/main" id="{C8D45C13-2F00-1364-C3DD-24D2A4845725}"/>
              </a:ext>
            </a:extLst>
          </p:cNvPr>
          <p:cNvPicPr>
            <a:picLocks noChangeAspect="1"/>
          </p:cNvPicPr>
          <p:nvPr/>
        </p:nvPicPr>
        <p:blipFill>
          <a:blip r:embed="rId3"/>
          <a:stretch>
            <a:fillRect/>
          </a:stretch>
        </p:blipFill>
        <p:spPr>
          <a:xfrm>
            <a:off x="467474" y="1863766"/>
            <a:ext cx="3245916" cy="4426465"/>
          </a:xfrm>
          <a:prstGeom prst="rect">
            <a:avLst/>
          </a:prstGeom>
        </p:spPr>
      </p:pic>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0"/>
              </a:ext>
            </a:extLst>
          </p:cNvPr>
          <p:cNvSpPr>
            <a:spLocks noGrp="1"/>
          </p:cNvSpPr>
          <p:nvPr>
            <p:ph sz="quarter" idx="14"/>
          </p:nvPr>
        </p:nvSpPr>
        <p:spPr>
          <a:xfrm>
            <a:off x="4577666" y="2940944"/>
            <a:ext cx="3081663" cy="498016"/>
          </a:xfrm>
        </p:spPr>
        <p:txBody>
          <a:bodyPr wrap="square" lIns="0" tIns="18000" rIns="0" bIns="18000" anchor="ctr" anchorCtr="0">
            <a:spAutoFit/>
          </a:bodyPr>
          <a:lstStyle/>
          <a:p>
            <a:pPr marL="0" algn="l"/>
            <a:r>
              <a:rPr lang="en-US" b="0" noProof="0" dirty="0">
                <a:latin typeface="Arial" panose="020B0604020202020204" pitchFamily="34" charset="0"/>
                <a:cs typeface="Arial" panose="020B0604020202020204" pitchFamily="34" charset="0"/>
              </a:rPr>
              <a:t>Chapter 14</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0"/>
              </a:ext>
            </a:extLst>
          </p:cNvPr>
          <p:cNvSpPr>
            <a:spLocks noGrp="1"/>
          </p:cNvSpPr>
          <p:nvPr>
            <p:ph sz="quarter" idx="15"/>
          </p:nvPr>
        </p:nvSpPr>
        <p:spPr>
          <a:xfrm>
            <a:off x="4577666" y="3570597"/>
            <a:ext cx="3081663" cy="713460"/>
          </a:xfrm>
        </p:spPr>
        <p:txBody>
          <a:bodyPr wrap="square" lIns="0" tIns="18000" rIns="0" bIns="18000" anchor="ctr" anchorCtr="0">
            <a:spAutoFit/>
          </a:bodyPr>
          <a:lstStyle/>
          <a:p>
            <a:pPr lvl="0" algn="l">
              <a:buSzPct val="25000"/>
            </a:pPr>
            <a:r>
              <a:rPr lang="en-US" spc="-300" noProof="0" dirty="0">
                <a:solidFill>
                  <a:schemeClr val="tx1"/>
                </a:solidFill>
                <a:latin typeface="Arial" panose="020B0604020202020204" pitchFamily="34" charset="0"/>
                <a:cs typeface="Arial" panose="020B0604020202020204" pitchFamily="34" charset="0"/>
              </a:rPr>
              <a:t>I </a:t>
            </a:r>
            <a:r>
              <a:rPr lang="en-US" noProof="0" dirty="0">
                <a:solidFill>
                  <a:schemeClr val="tx1"/>
                </a:solidFill>
                <a:latin typeface="Arial" panose="020B0604020202020204" pitchFamily="34" charset="0"/>
                <a:cs typeface="Arial" panose="020B0604020202020204" pitchFamily="34" charset="0"/>
              </a:rPr>
              <a:t>T Security Management and Risk Assessment</a:t>
            </a:r>
            <a:endParaRPr lang="en-US" noProof="0" dirty="0">
              <a:latin typeface="Arial" panose="020B0604020202020204" pitchFamily="34" charset="0"/>
              <a:cs typeface="Arial" panose="020B0604020202020204" pitchFamily="34" charset="0"/>
            </a:endParaRPr>
          </a:p>
        </p:txBody>
      </p:sp>
      <p:pic>
        <p:nvPicPr>
          <p:cNvPr id="11" name="Picture 10" descr="Pearson Logo">
            <a:extLst>
              <a:ext uri="{FF2B5EF4-FFF2-40B4-BE49-F238E27FC236}">
                <a16:creationId xmlns:a16="http://schemas.microsoft.com/office/drawing/2014/main" id="{8E4BA36A-233F-83A1-4E2E-56A6C775E54D}"/>
              </a:ext>
            </a:extLst>
          </p:cNvPr>
          <p:cNvPicPr>
            <a:picLocks noChangeAspect="1"/>
          </p:cNvPicPr>
          <p:nvPr/>
        </p:nvPicPr>
        <p:blipFill>
          <a:blip r:embed="rId4"/>
          <a:stretch>
            <a:fillRect/>
          </a:stretch>
        </p:blipFill>
        <p:spPr>
          <a:xfrm>
            <a:off x="440466" y="6405372"/>
            <a:ext cx="986560" cy="310866"/>
          </a:xfrm>
          <a:prstGeom prst="rect">
            <a:avLst/>
          </a:prstGeom>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0"/>
              </a:ext>
            </a:extLst>
          </p:cNvPr>
          <p:cNvSpPr>
            <a:spLocks noGrp="1"/>
          </p:cNvSpPr>
          <p:nvPr>
            <p:ph sz="quarter" idx="17"/>
          </p:nvPr>
        </p:nvSpPr>
        <p:spPr>
          <a:xfrm>
            <a:off x="2106112" y="6458779"/>
            <a:ext cx="6589712" cy="221018"/>
          </a:xfrm>
        </p:spPr>
        <p:txBody>
          <a:bodyPr lIns="0" tIns="18000" rIns="0" bIns="18000" anchor="ctr" anchorCtr="0">
            <a:spAutoFit/>
          </a:bodyPr>
          <a:lstStyle/>
          <a:p>
            <a:r>
              <a:rPr lang="en-US" altLang="en-US" sz="1200" b="0" noProof="0" dirty="0">
                <a:latin typeface="Verdana"/>
                <a:ea typeface="Verdana" panose="020B0604030504040204" pitchFamily="34" charset="0"/>
                <a:cs typeface="Verdana" panose="020B0604030504040204" pitchFamily="34" charset="0"/>
              </a:rPr>
              <a:t>Copyright © 2024, 2018, 2015 Pearson Education, Inc. All Rights Reserved</a:t>
            </a:r>
          </a:p>
        </p:txBody>
      </p:sp>
    </p:spTree>
    <p:extLst>
      <p:ext uri="{BB962C8B-B14F-4D97-AF65-F5344CB8AC3E}">
        <p14:creationId xmlns:p14="http://schemas.microsoft.com/office/powerpoint/2010/main" val="1166284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p:cNvPr>
          <p:cNvPicPr>
            <a:picLocks noChangeAspect="1"/>
          </p:cNvPicPr>
          <p:nvPr/>
        </p:nvPicPr>
        <p:blipFill>
          <a:blip r:embed="rId3"/>
          <a:stretch>
            <a:fillRect/>
          </a:stretch>
        </p:blipFill>
        <p:spPr>
          <a:xfrm>
            <a:off x="2132186" y="1645838"/>
            <a:ext cx="4609793" cy="4569427"/>
          </a:xfrm>
          <a:prstGeom prst="rect">
            <a:avLst/>
          </a:prstGeom>
        </p:spPr>
      </p:pic>
      <p:sp>
        <p:nvSpPr>
          <p:cNvPr id="3" name="Rectangle 2"/>
          <p:cNvSpPr txBox="1">
            <a:spLocks noChangeArrowheads="1"/>
          </p:cNvSpPr>
          <p:nvPr/>
        </p:nvSpPr>
        <p:spPr>
          <a:xfrm>
            <a:off x="0" y="188640"/>
            <a:ext cx="9144000" cy="1196752"/>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z="3600" b="1" dirty="0">
                <a:effectLst/>
              </a:rPr>
              <a:t>NIST Risk Management Framework (RMF) Overview</a:t>
            </a:r>
          </a:p>
        </p:txBody>
      </p:sp>
      <p:sp>
        <p:nvSpPr>
          <p:cNvPr id="4" name="TextBox 3">
            <a:extLst>
              <a:ext uri="{FF2B5EF4-FFF2-40B4-BE49-F238E27FC236}">
                <a16:creationId xmlns:a16="http://schemas.microsoft.com/office/drawing/2014/main" id="{118B7886-B202-4B7A-9F8D-90DFA3FD9FCB}"/>
              </a:ext>
            </a:extLst>
          </p:cNvPr>
          <p:cNvSpPr txBox="1"/>
          <p:nvPr/>
        </p:nvSpPr>
        <p:spPr>
          <a:xfrm>
            <a:off x="395536" y="1640516"/>
            <a:ext cx="1736650" cy="4524315"/>
          </a:xfrm>
          <a:prstGeom prst="rect">
            <a:avLst/>
          </a:prstGeom>
          <a:noFill/>
        </p:spPr>
        <p:txBody>
          <a:bodyPr wrap="square" rtlCol="0">
            <a:spAutoFit/>
          </a:bodyPr>
          <a:lstStyle/>
          <a:p>
            <a:r>
              <a:rPr lang="en-US" dirty="0"/>
              <a:t>A six-step process that </a:t>
            </a:r>
            <a:r>
              <a:rPr lang="en-US" u="sng" dirty="0"/>
              <a:t>integrates security and risk management activities into the system development life cycle (SDLC</a:t>
            </a:r>
            <a:r>
              <a:rPr lang="en-US" dirty="0"/>
              <a:t>) by specifying a data security process for new IT systems</a:t>
            </a:r>
          </a:p>
        </p:txBody>
      </p:sp>
      <p:sp>
        <p:nvSpPr>
          <p:cNvPr id="6" name="TextBox 5">
            <a:extLst>
              <a:ext uri="{FF2B5EF4-FFF2-40B4-BE49-F238E27FC236}">
                <a16:creationId xmlns:a16="http://schemas.microsoft.com/office/drawing/2014/main" id="{5C85B9F4-687F-411D-9CEC-CC7BAB190540}"/>
              </a:ext>
            </a:extLst>
          </p:cNvPr>
          <p:cNvSpPr txBox="1"/>
          <p:nvPr/>
        </p:nvSpPr>
        <p:spPr>
          <a:xfrm>
            <a:off x="7011814" y="1642503"/>
            <a:ext cx="1880666" cy="4801314"/>
          </a:xfrm>
          <a:prstGeom prst="rect">
            <a:avLst/>
          </a:prstGeom>
          <a:noFill/>
        </p:spPr>
        <p:txBody>
          <a:bodyPr wrap="square" rtlCol="0">
            <a:spAutoFit/>
          </a:bodyPr>
          <a:lstStyle/>
          <a:p>
            <a:r>
              <a:rPr lang="en-US" dirty="0"/>
              <a:t>System Development Life Cycle (SDLC):</a:t>
            </a:r>
          </a:p>
          <a:p>
            <a:r>
              <a:rPr lang="en-US" dirty="0"/>
              <a:t>Multistep process that starts with the initiation, analysis, design, and implementation, and continues through the maintenance and disposal of the system (Chapter 1)</a:t>
            </a:r>
          </a:p>
        </p:txBody>
      </p:sp>
      <p:sp>
        <p:nvSpPr>
          <p:cNvPr id="5" name="Oval 4">
            <a:extLst>
              <a:ext uri="{FF2B5EF4-FFF2-40B4-BE49-F238E27FC236}">
                <a16:creationId xmlns:a16="http://schemas.microsoft.com/office/drawing/2014/main" id="{356B4737-49F7-299F-89B1-C90743D86A98}"/>
              </a:ext>
            </a:extLst>
          </p:cNvPr>
          <p:cNvSpPr/>
          <p:nvPr/>
        </p:nvSpPr>
        <p:spPr>
          <a:xfrm>
            <a:off x="4716016" y="3231922"/>
            <a:ext cx="1224136" cy="5648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CC370EA-2479-3C06-173B-3DCCB4EFF604}"/>
              </a:ext>
            </a:extLst>
          </p:cNvPr>
          <p:cNvSpPr txBox="1"/>
          <p:nvPr/>
        </p:nvSpPr>
        <p:spPr>
          <a:xfrm>
            <a:off x="3857447" y="6361583"/>
            <a:ext cx="1717137" cy="307777"/>
          </a:xfrm>
          <a:prstGeom prst="rect">
            <a:avLst/>
          </a:prstGeom>
          <a:noFill/>
        </p:spPr>
        <p:txBody>
          <a:bodyPr wrap="none" rtlCol="0">
            <a:spAutoFit/>
          </a:bodyPr>
          <a:lstStyle/>
          <a:p>
            <a:r>
              <a:rPr lang="en-US" dirty="0"/>
              <a:t>Adapted from NIST</a:t>
            </a:r>
          </a:p>
        </p:txBody>
      </p:sp>
      <p:sp>
        <p:nvSpPr>
          <p:cNvPr id="8" name="TextBox 7">
            <a:extLst>
              <a:ext uri="{FF2B5EF4-FFF2-40B4-BE49-F238E27FC236}">
                <a16:creationId xmlns:a16="http://schemas.microsoft.com/office/drawing/2014/main" id="{8526AFFA-9B3B-49E5-25BD-F7F3EB60DF5F}"/>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829540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DB3688-E9B0-4968-B0D4-3F92E7E6ABCD}"/>
              </a:ext>
            </a:extLst>
          </p:cNvPr>
          <p:cNvPicPr>
            <a:picLocks noChangeAspect="1"/>
          </p:cNvPicPr>
          <p:nvPr/>
        </p:nvPicPr>
        <p:blipFill>
          <a:blip r:embed="rId2"/>
          <a:stretch>
            <a:fillRect/>
          </a:stretch>
        </p:blipFill>
        <p:spPr>
          <a:xfrm>
            <a:off x="0" y="55422"/>
            <a:ext cx="9144000" cy="6115361"/>
          </a:xfrm>
          <a:prstGeom prst="rect">
            <a:avLst/>
          </a:prstGeom>
        </p:spPr>
      </p:pic>
      <p:sp>
        <p:nvSpPr>
          <p:cNvPr id="3" name="TextBox 2">
            <a:extLst>
              <a:ext uri="{FF2B5EF4-FFF2-40B4-BE49-F238E27FC236}">
                <a16:creationId xmlns:a16="http://schemas.microsoft.com/office/drawing/2014/main" id="{5B68F123-BF71-BCF5-5360-241ACC1948BC}"/>
              </a:ext>
            </a:extLst>
          </p:cNvPr>
          <p:cNvSpPr txBox="1"/>
          <p:nvPr/>
        </p:nvSpPr>
        <p:spPr>
          <a:xfrm>
            <a:off x="3857447" y="6361583"/>
            <a:ext cx="1717137" cy="307777"/>
          </a:xfrm>
          <a:prstGeom prst="rect">
            <a:avLst/>
          </a:prstGeom>
          <a:noFill/>
        </p:spPr>
        <p:txBody>
          <a:bodyPr wrap="none" rtlCol="0">
            <a:spAutoFit/>
          </a:bodyPr>
          <a:lstStyle/>
          <a:p>
            <a:r>
              <a:rPr lang="en-US" dirty="0"/>
              <a:t>Adapted from NIST</a:t>
            </a:r>
          </a:p>
        </p:txBody>
      </p:sp>
      <p:sp>
        <p:nvSpPr>
          <p:cNvPr id="4" name="TextBox 3">
            <a:extLst>
              <a:ext uri="{FF2B5EF4-FFF2-40B4-BE49-F238E27FC236}">
                <a16:creationId xmlns:a16="http://schemas.microsoft.com/office/drawing/2014/main" id="{CFEC7A77-9996-B40C-B2E1-6BC613E2CD7C}"/>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3179968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noFill/>
          <a:ln>
            <a:noFill/>
          </a:ln>
        </p:spPr>
        <p:txBody>
          <a:bodyPr wrap="square" lIns="0" tIns="18000" rIns="0" bIns="18000" anchor="ctr" anchorCtr="0">
            <a:spAutoFit/>
          </a:bodyPr>
          <a:lstStyle/>
          <a:p>
            <a:r>
              <a:rPr lang="en-US" sz="3600" dirty="0">
                <a:latin typeface="+mj-lt"/>
                <a:sym typeface="Arial"/>
              </a:rPr>
              <a:t>Key NIST Cybersecurity Framework Attributes</a:t>
            </a:r>
          </a:p>
        </p:txBody>
      </p:sp>
      <p:sp>
        <p:nvSpPr>
          <p:cNvPr id="215043" name="Rectangle 3"/>
          <p:cNvSpPr>
            <a:spLocks noGrp="1" noChangeArrowheads="1"/>
          </p:cNvSpPr>
          <p:nvPr>
            <p:ph idx="1"/>
          </p:nvPr>
        </p:nvSpPr>
        <p:spPr>
          <a:xfrm>
            <a:off x="489081" y="1478315"/>
            <a:ext cx="5040560" cy="3191061"/>
          </a:xfrm>
          <a:noFill/>
          <a:ln>
            <a:noFill/>
          </a:ln>
        </p:spPr>
        <p:txBody>
          <a:bodyPr lIns="0" tIns="18000" rIns="0" bIns="18000" anchor="ctr" anchorCtr="0">
            <a:spAutoFit/>
          </a:bodyPr>
          <a:lstStyle/>
          <a:p>
            <a:pPr marL="0" indent="0">
              <a:spcBef>
                <a:spcPts val="600"/>
              </a:spcBef>
              <a:buNone/>
            </a:pPr>
            <a:r>
              <a:rPr lang="en-US" sz="2000" dirty="0">
                <a:latin typeface="Arial" panose="020B0604020202020204" pitchFamily="34" charset="0"/>
                <a:cs typeface="Arial" panose="020B0604020202020204" pitchFamily="34" charset="0"/>
              </a:rPr>
              <a:t>Common and accessible language</a:t>
            </a:r>
          </a:p>
          <a:p>
            <a:pPr lvl="1" indent="-284400"/>
            <a:r>
              <a:rPr lang="en-US" sz="2000" dirty="0">
                <a:latin typeface="+mn-lt"/>
              </a:rPr>
              <a:t>Adaptable to many technologies, lifecycle phases, sectors and uses</a:t>
            </a:r>
          </a:p>
          <a:p>
            <a:pPr lvl="1" indent="-284400"/>
            <a:r>
              <a:rPr lang="en-US" sz="2000" dirty="0">
                <a:latin typeface="+mn-lt"/>
              </a:rPr>
              <a:t>Risk-based</a:t>
            </a:r>
          </a:p>
          <a:p>
            <a:pPr lvl="1" indent="-284400"/>
            <a:r>
              <a:rPr lang="en-US" sz="2000" dirty="0">
                <a:latin typeface="+mn-lt"/>
              </a:rPr>
              <a:t>Based on international standards</a:t>
            </a:r>
          </a:p>
          <a:p>
            <a:pPr lvl="1" indent="-284400"/>
            <a:r>
              <a:rPr lang="en-US" sz="2000" dirty="0">
                <a:latin typeface="+mn-lt"/>
              </a:rPr>
              <a:t>Living document</a:t>
            </a:r>
          </a:p>
          <a:p>
            <a:pPr lvl="1" indent="-284400"/>
            <a:r>
              <a:rPr lang="en-US" sz="2000" dirty="0">
                <a:latin typeface="+mn-lt"/>
              </a:rPr>
              <a:t>Guided by many perspectives – private sector, academia, public sector</a:t>
            </a:r>
          </a:p>
        </p:txBody>
      </p:sp>
      <p:pic>
        <p:nvPicPr>
          <p:cNvPr id="6" name="Picture 5">
            <a:extLst>
              <a:ext uri="{FF2B5EF4-FFF2-40B4-BE49-F238E27FC236}">
                <a16:creationId xmlns:a16="http://schemas.microsoft.com/office/drawing/2014/main" id="{CF234990-2955-446E-A298-770EC3CE967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86645" y="1478315"/>
            <a:ext cx="2996944" cy="2940404"/>
          </a:xfrm>
          <a:prstGeom prst="rect">
            <a:avLst/>
          </a:prstGeom>
        </p:spPr>
      </p:pic>
      <p:sp>
        <p:nvSpPr>
          <p:cNvPr id="2" name="TextBox 1">
            <a:extLst>
              <a:ext uri="{FF2B5EF4-FFF2-40B4-BE49-F238E27FC236}">
                <a16:creationId xmlns:a16="http://schemas.microsoft.com/office/drawing/2014/main" id="{0BBDBE45-BBB5-4F0E-91D2-16B61AFB20A1}"/>
              </a:ext>
            </a:extLst>
          </p:cNvPr>
          <p:cNvSpPr txBox="1"/>
          <p:nvPr/>
        </p:nvSpPr>
        <p:spPr>
          <a:xfrm>
            <a:off x="467544" y="5589240"/>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D9A29F3C-5165-44FF-A88C-5A1B2F329EF0}"/>
              </a:ext>
            </a:extLst>
          </p:cNvPr>
          <p:cNvSpPr txBox="1"/>
          <p:nvPr/>
        </p:nvSpPr>
        <p:spPr>
          <a:xfrm>
            <a:off x="683568" y="4835041"/>
            <a:ext cx="7776864" cy="1323439"/>
          </a:xfrm>
          <a:prstGeom prst="rect">
            <a:avLst/>
          </a:prstGeom>
          <a:noFill/>
        </p:spPr>
        <p:txBody>
          <a:bodyPr wrap="square" rtlCol="0">
            <a:spAutoFit/>
          </a:bodyPr>
          <a:lstStyle/>
          <a:p>
            <a:r>
              <a:rPr lang="en-US" sz="1600" dirty="0"/>
              <a:t>The Framework is guidance, based on existing standards, guidelines, and practices for organizations to </a:t>
            </a:r>
            <a:r>
              <a:rPr lang="en-US" sz="1600" u="sng" dirty="0"/>
              <a:t>better manage and reduce cybersecurity risk</a:t>
            </a:r>
            <a:r>
              <a:rPr lang="en-US" sz="1600" dirty="0"/>
              <a:t>. </a:t>
            </a:r>
          </a:p>
          <a:p>
            <a:endParaRPr lang="en-US" sz="1600" dirty="0"/>
          </a:p>
          <a:p>
            <a:r>
              <a:rPr lang="en-US" sz="1600" dirty="0"/>
              <a:t>Designed to </a:t>
            </a:r>
            <a:r>
              <a:rPr lang="en-US" sz="1600" u="sng" dirty="0"/>
              <a:t>foster risk and cybersecurity management communications</a:t>
            </a:r>
            <a:r>
              <a:rPr lang="en-US" sz="1600" dirty="0"/>
              <a:t> amongst both internal and external organizational stakeholders.</a:t>
            </a:r>
          </a:p>
        </p:txBody>
      </p:sp>
      <p:sp>
        <p:nvSpPr>
          <p:cNvPr id="4" name="TextBox 3">
            <a:extLst>
              <a:ext uri="{FF2B5EF4-FFF2-40B4-BE49-F238E27FC236}">
                <a16:creationId xmlns:a16="http://schemas.microsoft.com/office/drawing/2014/main" id="{A6B8DB9C-8EAE-48BA-AE03-614DDCEFA62B}"/>
              </a:ext>
            </a:extLst>
          </p:cNvPr>
          <p:cNvSpPr txBox="1"/>
          <p:nvPr/>
        </p:nvSpPr>
        <p:spPr>
          <a:xfrm>
            <a:off x="6651429" y="4428400"/>
            <a:ext cx="1568928" cy="307777"/>
          </a:xfrm>
          <a:prstGeom prst="rect">
            <a:avLst/>
          </a:prstGeom>
          <a:noFill/>
        </p:spPr>
        <p:txBody>
          <a:bodyPr wrap="square" rtlCol="0">
            <a:spAutoFit/>
          </a:bodyPr>
          <a:lstStyle/>
          <a:p>
            <a:r>
              <a:rPr lang="en-US" dirty="0"/>
              <a:t>Framework Core</a:t>
            </a:r>
          </a:p>
        </p:txBody>
      </p:sp>
      <p:sp>
        <p:nvSpPr>
          <p:cNvPr id="5" name="TextBox 4">
            <a:extLst>
              <a:ext uri="{FF2B5EF4-FFF2-40B4-BE49-F238E27FC236}">
                <a16:creationId xmlns:a16="http://schemas.microsoft.com/office/drawing/2014/main" id="{6AF3ABC3-15F0-C2B5-FE96-36FE6CCE4F77}"/>
              </a:ext>
            </a:extLst>
          </p:cNvPr>
          <p:cNvSpPr txBox="1"/>
          <p:nvPr/>
        </p:nvSpPr>
        <p:spPr>
          <a:xfrm>
            <a:off x="3857447" y="6361583"/>
            <a:ext cx="1717137" cy="307777"/>
          </a:xfrm>
          <a:prstGeom prst="rect">
            <a:avLst/>
          </a:prstGeom>
          <a:noFill/>
        </p:spPr>
        <p:txBody>
          <a:bodyPr wrap="none" rtlCol="0">
            <a:spAutoFit/>
          </a:bodyPr>
          <a:lstStyle/>
          <a:p>
            <a:r>
              <a:rPr lang="en-US" dirty="0"/>
              <a:t>Adapted from NIST</a:t>
            </a:r>
          </a:p>
        </p:txBody>
      </p:sp>
      <p:sp>
        <p:nvSpPr>
          <p:cNvPr id="7" name="TextBox 6">
            <a:extLst>
              <a:ext uri="{FF2B5EF4-FFF2-40B4-BE49-F238E27FC236}">
                <a16:creationId xmlns:a16="http://schemas.microsoft.com/office/drawing/2014/main" id="{93FC7F73-CBC7-2484-EB2D-BE0B59D33F11}"/>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
        <p:nvSpPr>
          <p:cNvPr id="8" name="TextBox 7">
            <a:extLst>
              <a:ext uri="{FF2B5EF4-FFF2-40B4-BE49-F238E27FC236}">
                <a16:creationId xmlns:a16="http://schemas.microsoft.com/office/drawing/2014/main" id="{6FFB75A1-E617-4D0A-B617-155E70181323}"/>
              </a:ext>
            </a:extLst>
          </p:cNvPr>
          <p:cNvSpPr txBox="1"/>
          <p:nvPr/>
        </p:nvSpPr>
        <p:spPr>
          <a:xfrm>
            <a:off x="8460432" y="3682010"/>
            <a:ext cx="713657" cy="276999"/>
          </a:xfrm>
          <a:prstGeom prst="rect">
            <a:avLst/>
          </a:prstGeom>
          <a:noFill/>
        </p:spPr>
        <p:txBody>
          <a:bodyPr wrap="none" rtlCol="0">
            <a:spAutoFit/>
          </a:bodyPr>
          <a:lstStyle/>
          <a:p>
            <a:r>
              <a:rPr lang="en-US" sz="1200" dirty="0"/>
              <a:t>Prevent</a:t>
            </a:r>
          </a:p>
        </p:txBody>
      </p:sp>
      <p:sp>
        <p:nvSpPr>
          <p:cNvPr id="11" name="TextBox 10">
            <a:extLst>
              <a:ext uri="{FF2B5EF4-FFF2-40B4-BE49-F238E27FC236}">
                <a16:creationId xmlns:a16="http://schemas.microsoft.com/office/drawing/2014/main" id="{46F29EC8-572C-4AB8-AC76-9DF1F2E9CEC9}"/>
              </a:ext>
            </a:extLst>
          </p:cNvPr>
          <p:cNvSpPr txBox="1"/>
          <p:nvPr/>
        </p:nvSpPr>
        <p:spPr>
          <a:xfrm>
            <a:off x="6143029" y="4135392"/>
            <a:ext cx="628698" cy="276999"/>
          </a:xfrm>
          <a:prstGeom prst="rect">
            <a:avLst/>
          </a:prstGeom>
          <a:noFill/>
        </p:spPr>
        <p:txBody>
          <a:bodyPr wrap="none" rtlCol="0">
            <a:spAutoFit/>
          </a:bodyPr>
          <a:lstStyle/>
          <a:p>
            <a:r>
              <a:rPr lang="en-US" sz="1200" dirty="0"/>
              <a:t>Detect</a:t>
            </a:r>
          </a:p>
        </p:txBody>
      </p:sp>
      <p:sp>
        <p:nvSpPr>
          <p:cNvPr id="12" name="TextBox 11">
            <a:extLst>
              <a:ext uri="{FF2B5EF4-FFF2-40B4-BE49-F238E27FC236}">
                <a16:creationId xmlns:a16="http://schemas.microsoft.com/office/drawing/2014/main" id="{ACC9E3AF-D10E-403E-9CEB-E4143BF59D76}"/>
              </a:ext>
            </a:extLst>
          </p:cNvPr>
          <p:cNvSpPr txBox="1"/>
          <p:nvPr/>
        </p:nvSpPr>
        <p:spPr>
          <a:xfrm>
            <a:off x="5733706" y="1705395"/>
            <a:ext cx="755335" cy="276999"/>
          </a:xfrm>
          <a:prstGeom prst="rect">
            <a:avLst/>
          </a:prstGeom>
          <a:noFill/>
        </p:spPr>
        <p:txBody>
          <a:bodyPr wrap="none" rtlCol="0">
            <a:spAutoFit/>
          </a:bodyPr>
          <a:lstStyle/>
          <a:p>
            <a:r>
              <a:rPr lang="en-US" sz="1200" dirty="0"/>
              <a:t>Recover</a:t>
            </a:r>
          </a:p>
        </p:txBody>
      </p:sp>
    </p:spTree>
    <p:extLst>
      <p:ext uri="{BB962C8B-B14F-4D97-AF65-F5344CB8AC3E}">
        <p14:creationId xmlns:p14="http://schemas.microsoft.com/office/powerpoint/2010/main" val="162194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withEffect">
                                  <p:stCondLst>
                                    <p:cond delay="0"/>
                                  </p:stCondLst>
                                  <p:childTnLst>
                                    <p:set>
                                      <p:cBhvr>
                                        <p:cTn id="6" dur="1" fill="hold">
                                          <p:stCondLst>
                                            <p:cond delay="0"/>
                                          </p:stCondLst>
                                        </p:cTn>
                                        <p:tgtEl>
                                          <p:spTgt spid="215043">
                                            <p:txEl>
                                              <p:pRg st="0" end="0"/>
                                            </p:txEl>
                                          </p:spTgt>
                                        </p:tgtEl>
                                        <p:attrNameLst>
                                          <p:attrName>style.visibility</p:attrName>
                                        </p:attrNameLst>
                                      </p:cBhvr>
                                      <p:to>
                                        <p:strVal val="visible"/>
                                      </p:to>
                                    </p:set>
                                    <p:anim calcmode="lin" valueType="num">
                                      <p:cBhvr additive="base">
                                        <p:cTn id="7" dur="3000" fill="hold"/>
                                        <p:tgtEl>
                                          <p:spTgt spid="215043">
                                            <p:txEl>
                                              <p:pRg st="0" end="0"/>
                                            </p:txEl>
                                          </p:spTgt>
                                        </p:tgtEl>
                                        <p:attrNameLst>
                                          <p:attrName>ppt_x</p:attrName>
                                        </p:attrNameLst>
                                      </p:cBhvr>
                                      <p:tavLst>
                                        <p:tav tm="0">
                                          <p:val>
                                            <p:strVal val="#ppt_x"/>
                                          </p:val>
                                        </p:tav>
                                        <p:tav tm="100000">
                                          <p:val>
                                            <p:strVal val="#ppt_x"/>
                                          </p:val>
                                        </p:tav>
                                      </p:tavLst>
                                    </p:anim>
                                    <p:anim calcmode="lin" valueType="num">
                                      <p:cBhvr additive="base">
                                        <p:cTn id="8" dur="3000" fill="hold"/>
                                        <p:tgtEl>
                                          <p:spTgt spid="21504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0"/>
                                  </p:stCondLst>
                                  <p:childTnLst>
                                    <p:set>
                                      <p:cBhvr>
                                        <p:cTn id="10" dur="1" fill="hold">
                                          <p:stCondLst>
                                            <p:cond delay="0"/>
                                          </p:stCondLst>
                                        </p:cTn>
                                        <p:tgtEl>
                                          <p:spTgt spid="215043">
                                            <p:txEl>
                                              <p:pRg st="1" end="1"/>
                                            </p:txEl>
                                          </p:spTgt>
                                        </p:tgtEl>
                                        <p:attrNameLst>
                                          <p:attrName>style.visibility</p:attrName>
                                        </p:attrNameLst>
                                      </p:cBhvr>
                                      <p:to>
                                        <p:strVal val="visible"/>
                                      </p:to>
                                    </p:set>
                                    <p:anim calcmode="lin" valueType="num">
                                      <p:cBhvr additive="base">
                                        <p:cTn id="11" dur="3000" fill="hold"/>
                                        <p:tgtEl>
                                          <p:spTgt spid="215043">
                                            <p:txEl>
                                              <p:pRg st="1" end="1"/>
                                            </p:txEl>
                                          </p:spTgt>
                                        </p:tgtEl>
                                        <p:attrNameLst>
                                          <p:attrName>ppt_x</p:attrName>
                                        </p:attrNameLst>
                                      </p:cBhvr>
                                      <p:tavLst>
                                        <p:tav tm="0">
                                          <p:val>
                                            <p:strVal val="#ppt_x"/>
                                          </p:val>
                                        </p:tav>
                                        <p:tav tm="100000">
                                          <p:val>
                                            <p:strVal val="#ppt_x"/>
                                          </p:val>
                                        </p:tav>
                                      </p:tavLst>
                                    </p:anim>
                                    <p:anim calcmode="lin" valueType="num">
                                      <p:cBhvr additive="base">
                                        <p:cTn id="12" dur="3000" fill="hold"/>
                                        <p:tgtEl>
                                          <p:spTgt spid="21504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215043">
                                            <p:txEl>
                                              <p:pRg st="2" end="2"/>
                                            </p:txEl>
                                          </p:spTgt>
                                        </p:tgtEl>
                                        <p:attrNameLst>
                                          <p:attrName>style.visibility</p:attrName>
                                        </p:attrNameLst>
                                      </p:cBhvr>
                                      <p:to>
                                        <p:strVal val="visible"/>
                                      </p:to>
                                    </p:set>
                                    <p:anim calcmode="lin" valueType="num">
                                      <p:cBhvr additive="base">
                                        <p:cTn id="15" dur="3000" fill="hold"/>
                                        <p:tgtEl>
                                          <p:spTgt spid="215043">
                                            <p:txEl>
                                              <p:pRg st="2" end="2"/>
                                            </p:txEl>
                                          </p:spTgt>
                                        </p:tgtEl>
                                        <p:attrNameLst>
                                          <p:attrName>ppt_x</p:attrName>
                                        </p:attrNameLst>
                                      </p:cBhvr>
                                      <p:tavLst>
                                        <p:tav tm="0">
                                          <p:val>
                                            <p:strVal val="#ppt_x"/>
                                          </p:val>
                                        </p:tav>
                                        <p:tav tm="100000">
                                          <p:val>
                                            <p:strVal val="#ppt_x"/>
                                          </p:val>
                                        </p:tav>
                                      </p:tavLst>
                                    </p:anim>
                                    <p:anim calcmode="lin" valueType="num">
                                      <p:cBhvr additive="base">
                                        <p:cTn id="16" dur="3000" fill="hold"/>
                                        <p:tgtEl>
                                          <p:spTgt spid="21504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215043">
                                            <p:txEl>
                                              <p:pRg st="3" end="3"/>
                                            </p:txEl>
                                          </p:spTgt>
                                        </p:tgtEl>
                                        <p:attrNameLst>
                                          <p:attrName>style.visibility</p:attrName>
                                        </p:attrNameLst>
                                      </p:cBhvr>
                                      <p:to>
                                        <p:strVal val="visible"/>
                                      </p:to>
                                    </p:set>
                                    <p:anim calcmode="lin" valueType="num">
                                      <p:cBhvr additive="base">
                                        <p:cTn id="19" dur="3000" fill="hold"/>
                                        <p:tgtEl>
                                          <p:spTgt spid="215043">
                                            <p:txEl>
                                              <p:pRg st="3" end="3"/>
                                            </p:txEl>
                                          </p:spTgt>
                                        </p:tgtEl>
                                        <p:attrNameLst>
                                          <p:attrName>ppt_x</p:attrName>
                                        </p:attrNameLst>
                                      </p:cBhvr>
                                      <p:tavLst>
                                        <p:tav tm="0">
                                          <p:val>
                                            <p:strVal val="#ppt_x"/>
                                          </p:val>
                                        </p:tav>
                                        <p:tav tm="100000">
                                          <p:val>
                                            <p:strVal val="#ppt_x"/>
                                          </p:val>
                                        </p:tav>
                                      </p:tavLst>
                                    </p:anim>
                                    <p:anim calcmode="lin" valueType="num">
                                      <p:cBhvr additive="base">
                                        <p:cTn id="20" dur="3000" fill="hold"/>
                                        <p:tgtEl>
                                          <p:spTgt spid="21504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accel="50000" decel="50000" fill="hold" grpId="0" nodeType="withEffect">
                                  <p:stCondLst>
                                    <p:cond delay="0"/>
                                  </p:stCondLst>
                                  <p:childTnLst>
                                    <p:set>
                                      <p:cBhvr>
                                        <p:cTn id="22" dur="1" fill="hold">
                                          <p:stCondLst>
                                            <p:cond delay="0"/>
                                          </p:stCondLst>
                                        </p:cTn>
                                        <p:tgtEl>
                                          <p:spTgt spid="215043">
                                            <p:txEl>
                                              <p:pRg st="4" end="4"/>
                                            </p:txEl>
                                          </p:spTgt>
                                        </p:tgtEl>
                                        <p:attrNameLst>
                                          <p:attrName>style.visibility</p:attrName>
                                        </p:attrNameLst>
                                      </p:cBhvr>
                                      <p:to>
                                        <p:strVal val="visible"/>
                                      </p:to>
                                    </p:set>
                                    <p:anim calcmode="lin" valueType="num">
                                      <p:cBhvr additive="base">
                                        <p:cTn id="23" dur="3000" fill="hold"/>
                                        <p:tgtEl>
                                          <p:spTgt spid="215043">
                                            <p:txEl>
                                              <p:pRg st="4" end="4"/>
                                            </p:txEl>
                                          </p:spTgt>
                                        </p:tgtEl>
                                        <p:attrNameLst>
                                          <p:attrName>ppt_x</p:attrName>
                                        </p:attrNameLst>
                                      </p:cBhvr>
                                      <p:tavLst>
                                        <p:tav tm="0">
                                          <p:val>
                                            <p:strVal val="#ppt_x"/>
                                          </p:val>
                                        </p:tav>
                                        <p:tav tm="100000">
                                          <p:val>
                                            <p:strVal val="#ppt_x"/>
                                          </p:val>
                                        </p:tav>
                                      </p:tavLst>
                                    </p:anim>
                                    <p:anim calcmode="lin" valueType="num">
                                      <p:cBhvr additive="base">
                                        <p:cTn id="24" dur="3000" fill="hold"/>
                                        <p:tgtEl>
                                          <p:spTgt spid="21504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accel="50000" decel="50000" fill="hold" grpId="0" nodeType="withEffect">
                                  <p:stCondLst>
                                    <p:cond delay="0"/>
                                  </p:stCondLst>
                                  <p:childTnLst>
                                    <p:set>
                                      <p:cBhvr>
                                        <p:cTn id="26" dur="1" fill="hold">
                                          <p:stCondLst>
                                            <p:cond delay="0"/>
                                          </p:stCondLst>
                                        </p:cTn>
                                        <p:tgtEl>
                                          <p:spTgt spid="215043">
                                            <p:txEl>
                                              <p:pRg st="5" end="5"/>
                                            </p:txEl>
                                          </p:spTgt>
                                        </p:tgtEl>
                                        <p:attrNameLst>
                                          <p:attrName>style.visibility</p:attrName>
                                        </p:attrNameLst>
                                      </p:cBhvr>
                                      <p:to>
                                        <p:strVal val="visible"/>
                                      </p:to>
                                    </p:set>
                                    <p:anim calcmode="lin" valueType="num">
                                      <p:cBhvr additive="base">
                                        <p:cTn id="27" dur="3000" fill="hold"/>
                                        <p:tgtEl>
                                          <p:spTgt spid="215043">
                                            <p:txEl>
                                              <p:pRg st="5" end="5"/>
                                            </p:txEl>
                                          </p:spTgt>
                                        </p:tgtEl>
                                        <p:attrNameLst>
                                          <p:attrName>ppt_x</p:attrName>
                                        </p:attrNameLst>
                                      </p:cBhvr>
                                      <p:tavLst>
                                        <p:tav tm="0">
                                          <p:val>
                                            <p:strVal val="#ppt_x"/>
                                          </p:val>
                                        </p:tav>
                                        <p:tav tm="100000">
                                          <p:val>
                                            <p:strVal val="#ppt_x"/>
                                          </p:val>
                                        </p:tav>
                                      </p:tavLst>
                                    </p:anim>
                                    <p:anim calcmode="lin" valueType="num">
                                      <p:cBhvr additive="base">
                                        <p:cTn id="28" dur="3000" fill="hold"/>
                                        <p:tgtEl>
                                          <p:spTgt spid="21504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descr="Framework Core"/>
          <p:cNvGraphicFramePr>
            <a:graphicFrameLocks noGrp="1"/>
          </p:cNvGraphicFramePr>
          <p:nvPr/>
        </p:nvGraphicFramePr>
        <p:xfrm>
          <a:off x="1293598" y="1818150"/>
          <a:ext cx="5526303" cy="4155579"/>
        </p:xfrm>
        <a:graphic>
          <a:graphicData uri="http://schemas.openxmlformats.org/drawingml/2006/table">
            <a:tbl>
              <a:tblPr firstRow="1" firstCol="1" bandRow="1"/>
              <a:tblGrid>
                <a:gridCol w="1668256">
                  <a:extLst>
                    <a:ext uri="{9D8B030D-6E8A-4147-A177-3AD203B41FA5}">
                      <a16:colId xmlns:a16="http://schemas.microsoft.com/office/drawing/2014/main" val="20000"/>
                    </a:ext>
                  </a:extLst>
                </a:gridCol>
                <a:gridCol w="963186">
                  <a:extLst>
                    <a:ext uri="{9D8B030D-6E8A-4147-A177-3AD203B41FA5}">
                      <a16:colId xmlns:a16="http://schemas.microsoft.com/office/drawing/2014/main" val="20001"/>
                    </a:ext>
                  </a:extLst>
                </a:gridCol>
                <a:gridCol w="2372344">
                  <a:extLst>
                    <a:ext uri="{9D8B030D-6E8A-4147-A177-3AD203B41FA5}">
                      <a16:colId xmlns:a16="http://schemas.microsoft.com/office/drawing/2014/main" val="20002"/>
                    </a:ext>
                  </a:extLst>
                </a:gridCol>
                <a:gridCol w="522517">
                  <a:extLst>
                    <a:ext uri="{9D8B030D-6E8A-4147-A177-3AD203B41FA5}">
                      <a16:colId xmlns:a16="http://schemas.microsoft.com/office/drawing/2014/main" val="20003"/>
                    </a:ext>
                  </a:extLst>
                </a:gridCol>
              </a:tblGrid>
              <a:tr h="191375">
                <a:tc>
                  <a:txBody>
                    <a:bodyPr/>
                    <a:lstStyle/>
                    <a:p>
                      <a:pPr marL="0" marR="0" algn="ctr">
                        <a:spcBef>
                          <a:spcPts val="0"/>
                        </a:spcBef>
                        <a:spcAft>
                          <a:spcPts val="600"/>
                        </a:spcAft>
                      </a:pPr>
                      <a:endParaRPr lang="en-US" sz="1100" dirty="0">
                        <a:effectLst/>
                        <a:latin typeface="+mn-lt"/>
                        <a:ea typeface="Times New Roman"/>
                      </a:endParaRPr>
                    </a:p>
                  </a:txBody>
                  <a:tcPr marL="21903" marR="21903" marT="0" marB="0"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ctr">
                        <a:spcBef>
                          <a:spcPts val="0"/>
                        </a:spcBef>
                        <a:spcAft>
                          <a:spcPts val="600"/>
                        </a:spcAft>
                      </a:pPr>
                      <a:r>
                        <a:rPr lang="en-US" sz="1100" b="1" dirty="0">
                          <a:effectLst/>
                          <a:latin typeface="+mn-lt"/>
                          <a:ea typeface="Times New Roman"/>
                        </a:rPr>
                        <a:t>Function</a:t>
                      </a:r>
                      <a:endParaRPr lang="en-US" sz="1100" dirty="0">
                        <a:effectLst/>
                        <a:latin typeface="+mn-lt"/>
                        <a:ea typeface="Times New Roman"/>
                      </a:endParaRP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r>
                        <a:rPr lang="en-US" sz="1100" b="1" dirty="0">
                          <a:effectLst/>
                          <a:latin typeface="+mn-lt"/>
                          <a:ea typeface="Times New Roman"/>
                        </a:rPr>
                        <a:t>Category</a:t>
                      </a:r>
                      <a:endParaRPr lang="en-US" sz="1100" dirty="0">
                        <a:effectLst/>
                        <a:latin typeface="+mn-lt"/>
                        <a:ea typeface="Times New Roman"/>
                      </a:endParaRP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r>
                        <a:rPr lang="en-US" sz="1100" b="1" dirty="0">
                          <a:effectLst/>
                          <a:latin typeface="+mn-lt"/>
                          <a:ea typeface="Times New Roman"/>
                          <a:cs typeface="Courier New" panose="02070309020205020404" pitchFamily="49" charset="0"/>
                        </a:rPr>
                        <a:t>ID</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164036">
                <a:tc rowSpan="5">
                  <a:txBody>
                    <a:bodyPr/>
                    <a:lstStyle/>
                    <a:p>
                      <a:pPr marL="0" marR="0" indent="0" algn="ctr" defTabSz="914400" rtl="0" eaLnBrk="1" fontAlgn="auto" latinLnBrk="0" hangingPunct="1">
                        <a:lnSpc>
                          <a:spcPct val="100000"/>
                        </a:lnSpc>
                        <a:spcBef>
                          <a:spcPts val="0"/>
                        </a:spcBef>
                        <a:spcAft>
                          <a:spcPts val="600"/>
                        </a:spcAft>
                        <a:buClrTx/>
                        <a:buSzTx/>
                        <a:buFontTx/>
                        <a:buNone/>
                        <a:tabLst/>
                        <a:defRPr/>
                      </a:pPr>
                      <a:r>
                        <a:rPr lang="en-US" sz="1100" b="1" dirty="0">
                          <a:solidFill>
                            <a:schemeClr val="tx1">
                              <a:lumMod val="65000"/>
                              <a:lumOff val="35000"/>
                            </a:schemeClr>
                          </a:solidFill>
                        </a:rPr>
                        <a:t>What processes and assets need protection?</a:t>
                      </a:r>
                    </a:p>
                  </a:txBody>
                  <a:tcPr marL="21903" marR="21903"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6">
                  <a:txBody>
                    <a:bodyPr/>
                    <a:lstStyle/>
                    <a:p>
                      <a:pPr marL="0" marR="0" algn="ctr">
                        <a:spcBef>
                          <a:spcPts val="0"/>
                        </a:spcBef>
                        <a:spcAft>
                          <a:spcPts val="600"/>
                        </a:spcAft>
                      </a:pPr>
                      <a:r>
                        <a:rPr lang="en-US" sz="1200" b="1" dirty="0">
                          <a:effectLst/>
                          <a:latin typeface="+mn-lt"/>
                          <a:ea typeface="Times New Roman"/>
                        </a:rPr>
                        <a:t>Identify</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66FF"/>
                    </a:solidFill>
                  </a:tcPr>
                </a:tc>
                <a:tc>
                  <a:txBody>
                    <a:bodyPr/>
                    <a:lstStyle/>
                    <a:p>
                      <a:pPr marL="0" marR="0" algn="l">
                        <a:spcBef>
                          <a:spcPts val="300"/>
                        </a:spcBef>
                        <a:spcAft>
                          <a:spcPts val="300"/>
                        </a:spcAft>
                      </a:pPr>
                      <a:r>
                        <a:rPr lang="en-US" sz="900" dirty="0">
                          <a:effectLst/>
                          <a:latin typeface="+mn-lt"/>
                          <a:ea typeface="Times New Roman"/>
                        </a:rPr>
                        <a:t>Asset Management</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gn="ctr">
                        <a:spcBef>
                          <a:spcPts val="300"/>
                        </a:spcBef>
                        <a:spcAft>
                          <a:spcPts val="300"/>
                        </a:spcAft>
                      </a:pPr>
                      <a:r>
                        <a:rPr lang="en-US" sz="900" b="1" dirty="0">
                          <a:effectLst/>
                          <a:latin typeface="+mn-lt"/>
                          <a:ea typeface="Times New Roman"/>
                          <a:cs typeface="Courier New" panose="02070309020205020404" pitchFamily="49" charset="0"/>
                        </a:rPr>
                        <a:t>ID.AM</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164036">
                <a:tc vMerge="1">
                  <a:txBody>
                    <a:bodyPr/>
                    <a:lstStyle/>
                    <a:p>
                      <a:endParaRPr lang="en-US"/>
                    </a:p>
                  </a:txBody>
                  <a:tcPr/>
                </a:tc>
                <a:tc vMerge="1">
                  <a:txBody>
                    <a:bodyPr/>
                    <a:lstStyle/>
                    <a:p>
                      <a:endParaRPr lang="en-US"/>
                    </a:p>
                  </a:txBody>
                  <a:tcPr/>
                </a:tc>
                <a:tc>
                  <a:txBody>
                    <a:bodyPr/>
                    <a:lstStyle/>
                    <a:p>
                      <a:pPr marL="0" marR="0" algn="l">
                        <a:spcBef>
                          <a:spcPts val="300"/>
                        </a:spcBef>
                        <a:spcAft>
                          <a:spcPts val="300"/>
                        </a:spcAft>
                      </a:pPr>
                      <a:r>
                        <a:rPr lang="en-US" sz="900" dirty="0">
                          <a:effectLst/>
                          <a:latin typeface="+mn-lt"/>
                          <a:ea typeface="Times New Roman"/>
                        </a:rPr>
                        <a:t>Business Environment</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gn="ctr">
                        <a:spcBef>
                          <a:spcPts val="300"/>
                        </a:spcBef>
                        <a:spcAft>
                          <a:spcPts val="300"/>
                        </a:spcAft>
                      </a:pPr>
                      <a:r>
                        <a:rPr lang="en-US" sz="900" b="1" dirty="0">
                          <a:effectLst/>
                          <a:latin typeface="+mn-lt"/>
                          <a:ea typeface="Times New Roman"/>
                          <a:cs typeface="Courier New" panose="02070309020205020404" pitchFamily="49" charset="0"/>
                        </a:rPr>
                        <a:t>ID.BE</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164036">
                <a:tc vMerge="1">
                  <a:txBody>
                    <a:bodyPr/>
                    <a:lstStyle/>
                    <a:p>
                      <a:endParaRPr lang="en-US"/>
                    </a:p>
                  </a:txBody>
                  <a:tcPr/>
                </a:tc>
                <a:tc vMerge="1">
                  <a:txBody>
                    <a:bodyPr/>
                    <a:lstStyle/>
                    <a:p>
                      <a:endParaRPr lang="en-US"/>
                    </a:p>
                  </a:txBody>
                  <a:tcPr/>
                </a:tc>
                <a:tc>
                  <a:txBody>
                    <a:bodyPr/>
                    <a:lstStyle/>
                    <a:p>
                      <a:pPr marL="0" marR="0" algn="l">
                        <a:spcBef>
                          <a:spcPts val="300"/>
                        </a:spcBef>
                        <a:spcAft>
                          <a:spcPts val="300"/>
                        </a:spcAft>
                      </a:pPr>
                      <a:r>
                        <a:rPr lang="en-US" sz="900" dirty="0">
                          <a:effectLst/>
                          <a:latin typeface="+mn-lt"/>
                          <a:ea typeface="Times New Roman"/>
                        </a:rPr>
                        <a:t>Governance</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gn="ctr">
                        <a:spcBef>
                          <a:spcPts val="300"/>
                        </a:spcBef>
                        <a:spcAft>
                          <a:spcPts val="300"/>
                        </a:spcAft>
                      </a:pPr>
                      <a:r>
                        <a:rPr lang="en-US" sz="900" b="1" dirty="0">
                          <a:effectLst/>
                          <a:latin typeface="+mn-lt"/>
                          <a:ea typeface="Times New Roman"/>
                          <a:cs typeface="Courier New" panose="02070309020205020404" pitchFamily="49" charset="0"/>
                        </a:rPr>
                        <a:t>ID.GV</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164036">
                <a:tc vMerge="1">
                  <a:txBody>
                    <a:bodyPr/>
                    <a:lstStyle/>
                    <a:p>
                      <a:endParaRPr lang="en-US"/>
                    </a:p>
                  </a:txBody>
                  <a:tcPr/>
                </a:tc>
                <a:tc vMerge="1">
                  <a:txBody>
                    <a:bodyPr/>
                    <a:lstStyle/>
                    <a:p>
                      <a:endParaRPr lang="en-US"/>
                    </a:p>
                  </a:txBody>
                  <a:tcPr/>
                </a:tc>
                <a:tc>
                  <a:txBody>
                    <a:bodyPr/>
                    <a:lstStyle/>
                    <a:p>
                      <a:pPr marL="0" marR="0" algn="l">
                        <a:spcBef>
                          <a:spcPts val="300"/>
                        </a:spcBef>
                        <a:spcAft>
                          <a:spcPts val="300"/>
                        </a:spcAft>
                      </a:pPr>
                      <a:r>
                        <a:rPr lang="en-US" sz="900" dirty="0">
                          <a:effectLst/>
                          <a:latin typeface="+mn-lt"/>
                          <a:ea typeface="Times New Roman"/>
                        </a:rPr>
                        <a:t>Risk Assessment</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gn="ctr">
                        <a:spcBef>
                          <a:spcPts val="300"/>
                        </a:spcBef>
                        <a:spcAft>
                          <a:spcPts val="300"/>
                        </a:spcAft>
                      </a:pPr>
                      <a:r>
                        <a:rPr lang="en-US" sz="900" b="1" dirty="0">
                          <a:effectLst/>
                          <a:latin typeface="+mn-lt"/>
                          <a:ea typeface="Times New Roman"/>
                          <a:cs typeface="Courier New" panose="02070309020205020404" pitchFamily="49" charset="0"/>
                        </a:rPr>
                        <a:t>ID.RA</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4"/>
                  </a:ext>
                </a:extLst>
              </a:tr>
              <a:tr h="164036">
                <a:tc vMerge="1">
                  <a:txBody>
                    <a:bodyPr/>
                    <a:lstStyle/>
                    <a:p>
                      <a:endParaRPr lang="en-US"/>
                    </a:p>
                  </a:txBody>
                  <a:tcPr/>
                </a:tc>
                <a:tc vMerge="1">
                  <a:txBody>
                    <a:bodyPr/>
                    <a:lstStyle/>
                    <a:p>
                      <a:endParaRPr lang="en-US"/>
                    </a:p>
                  </a:txBody>
                  <a:tcPr/>
                </a:tc>
                <a:tc>
                  <a:txBody>
                    <a:bodyPr/>
                    <a:lstStyle/>
                    <a:p>
                      <a:pPr marL="0" marR="0" algn="l">
                        <a:spcBef>
                          <a:spcPts val="300"/>
                        </a:spcBef>
                        <a:spcAft>
                          <a:spcPts val="300"/>
                        </a:spcAft>
                      </a:pPr>
                      <a:r>
                        <a:rPr lang="en-US" sz="900" dirty="0">
                          <a:effectLst/>
                          <a:latin typeface="+mn-lt"/>
                          <a:ea typeface="Times New Roman"/>
                        </a:rPr>
                        <a:t>Risk Management Strategy</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gn="ctr">
                        <a:spcBef>
                          <a:spcPts val="300"/>
                        </a:spcBef>
                        <a:spcAft>
                          <a:spcPts val="300"/>
                        </a:spcAft>
                      </a:pPr>
                      <a:r>
                        <a:rPr lang="en-US" sz="900" b="1" dirty="0">
                          <a:effectLst/>
                          <a:latin typeface="+mn-lt"/>
                          <a:ea typeface="Times New Roman"/>
                          <a:cs typeface="Courier New" panose="02070309020205020404" pitchFamily="49" charset="0"/>
                        </a:rPr>
                        <a:t>ID.RM</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5"/>
                  </a:ext>
                </a:extLst>
              </a:tr>
              <a:tr h="191375">
                <a:tc>
                  <a:txBody>
                    <a:bodyPr/>
                    <a:lstStyle/>
                    <a:p>
                      <a:pPr marL="0" marR="0" indent="0" algn="ctr" defTabSz="914400" rtl="0" eaLnBrk="1" fontAlgn="auto" latinLnBrk="0" hangingPunct="1">
                        <a:lnSpc>
                          <a:spcPct val="100000"/>
                        </a:lnSpc>
                        <a:spcBef>
                          <a:spcPts val="0"/>
                        </a:spcBef>
                        <a:spcAft>
                          <a:spcPts val="600"/>
                        </a:spcAft>
                        <a:buClrTx/>
                        <a:buSzTx/>
                        <a:buFontTx/>
                        <a:buNone/>
                        <a:tabLst/>
                        <a:defRPr/>
                      </a:pPr>
                      <a:endParaRPr lang="en-US" sz="1100" b="1" dirty="0">
                        <a:solidFill>
                          <a:schemeClr val="tx1">
                            <a:lumMod val="65000"/>
                            <a:lumOff val="35000"/>
                          </a:schemeClr>
                        </a:solidFill>
                      </a:endParaRPr>
                    </a:p>
                  </a:txBody>
                  <a:tcPr marL="21903" marR="21903"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algn="ctr">
                        <a:spcBef>
                          <a:spcPts val="0"/>
                        </a:spcBef>
                        <a:spcAft>
                          <a:spcPts val="600"/>
                        </a:spcAft>
                      </a:pPr>
                      <a:endParaRPr lang="en-US" sz="1600" b="1" dirty="0">
                        <a:effectLst/>
                        <a:latin typeface="+mn-lt"/>
                        <a:ea typeface="Times New Roman"/>
                      </a:endParaRPr>
                    </a:p>
                  </a:txBody>
                  <a:tcPr marL="29204" marR="292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66FF"/>
                    </a:solidFill>
                  </a:tcPr>
                </a:tc>
                <a:tc>
                  <a:txBody>
                    <a:bodyPr/>
                    <a:lstStyle/>
                    <a:p>
                      <a:pPr marL="0" marR="0" algn="l">
                        <a:spcBef>
                          <a:spcPts val="300"/>
                        </a:spcBef>
                        <a:spcAft>
                          <a:spcPts val="300"/>
                        </a:spcAft>
                      </a:pPr>
                      <a:r>
                        <a:rPr lang="en-US" sz="900" dirty="0">
                          <a:effectLst/>
                          <a:latin typeface="+mn-lt"/>
                          <a:ea typeface="Times New Roman"/>
                        </a:rPr>
                        <a:t>Supply Chain Risk Management</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gn="ctr">
                        <a:spcBef>
                          <a:spcPts val="300"/>
                        </a:spcBef>
                        <a:spcAft>
                          <a:spcPts val="300"/>
                        </a:spcAft>
                      </a:pPr>
                      <a:r>
                        <a:rPr lang="en-US" sz="900" b="1" dirty="0">
                          <a:effectLst/>
                          <a:latin typeface="+mn-lt"/>
                          <a:ea typeface="Times New Roman"/>
                          <a:cs typeface="Courier New" panose="02070309020205020404" pitchFamily="49" charset="0"/>
                        </a:rPr>
                        <a:t>ID.SC</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1558610"/>
                  </a:ext>
                </a:extLst>
              </a:tr>
              <a:tr h="164036">
                <a:tc rowSpan="6">
                  <a:txBody>
                    <a:bodyPr/>
                    <a:lstStyle/>
                    <a:p>
                      <a:pPr marL="0" marR="0" indent="0" algn="ctr" defTabSz="914400" rtl="0" eaLnBrk="1" fontAlgn="auto" latinLnBrk="0" hangingPunct="1">
                        <a:lnSpc>
                          <a:spcPct val="100000"/>
                        </a:lnSpc>
                        <a:spcBef>
                          <a:spcPts val="0"/>
                        </a:spcBef>
                        <a:spcAft>
                          <a:spcPts val="600"/>
                        </a:spcAft>
                        <a:buClrTx/>
                        <a:buSzTx/>
                        <a:buFontTx/>
                        <a:buNone/>
                        <a:tabLst/>
                        <a:defRPr/>
                      </a:pPr>
                      <a:r>
                        <a:rPr lang="en-US" sz="1100" b="1" dirty="0">
                          <a:solidFill>
                            <a:schemeClr val="tx1">
                              <a:lumMod val="65000"/>
                              <a:lumOff val="35000"/>
                            </a:schemeClr>
                          </a:solidFill>
                        </a:rPr>
                        <a:t>What safeguards are available?</a:t>
                      </a:r>
                    </a:p>
                  </a:txBody>
                  <a:tcPr marL="21903" marR="21903"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6">
                  <a:txBody>
                    <a:bodyPr/>
                    <a:lstStyle/>
                    <a:p>
                      <a:pPr marL="0" marR="0" algn="ctr">
                        <a:spcBef>
                          <a:spcPts val="0"/>
                        </a:spcBef>
                        <a:spcAft>
                          <a:spcPts val="600"/>
                        </a:spcAft>
                      </a:pPr>
                      <a:r>
                        <a:rPr lang="en-US" sz="1200" b="1" dirty="0">
                          <a:effectLst/>
                          <a:latin typeface="+mn-lt"/>
                          <a:ea typeface="Times New Roman"/>
                        </a:rPr>
                        <a:t>Protect</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0080"/>
                    </a:solidFill>
                  </a:tcPr>
                </a:tc>
                <a:tc>
                  <a:txBody>
                    <a:bodyPr/>
                    <a:lstStyle/>
                    <a:p>
                      <a:pPr marL="0" marR="0" algn="l">
                        <a:spcBef>
                          <a:spcPts val="300"/>
                        </a:spcBef>
                        <a:spcAft>
                          <a:spcPts val="300"/>
                        </a:spcAft>
                      </a:pPr>
                      <a:r>
                        <a:rPr lang="en-US" sz="900" dirty="0">
                          <a:effectLst/>
                          <a:latin typeface="+mn-lt"/>
                          <a:ea typeface="Times New Roman"/>
                        </a:rPr>
                        <a:t>Identity Management &amp; Access Control</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spcBef>
                          <a:spcPts val="300"/>
                        </a:spcBef>
                        <a:spcAft>
                          <a:spcPts val="300"/>
                        </a:spcAft>
                      </a:pPr>
                      <a:r>
                        <a:rPr lang="en-US" sz="900" b="1" dirty="0">
                          <a:effectLst/>
                          <a:latin typeface="+mn-lt"/>
                          <a:ea typeface="Times New Roman"/>
                          <a:cs typeface="Courier New" panose="02070309020205020404" pitchFamily="49" charset="0"/>
                        </a:rPr>
                        <a:t>PR.AC</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6"/>
                  </a:ext>
                </a:extLst>
              </a:tr>
              <a:tr h="164036">
                <a:tc vMerge="1">
                  <a:txBody>
                    <a:bodyPr/>
                    <a:lstStyle/>
                    <a:p>
                      <a:endParaRPr lang="en-US"/>
                    </a:p>
                  </a:txBody>
                  <a:tcPr/>
                </a:tc>
                <a:tc vMerge="1">
                  <a:txBody>
                    <a:bodyPr/>
                    <a:lstStyle/>
                    <a:p>
                      <a:endParaRPr lang="en-US"/>
                    </a:p>
                  </a:txBody>
                  <a:tcPr/>
                </a:tc>
                <a:tc>
                  <a:txBody>
                    <a:bodyPr/>
                    <a:lstStyle/>
                    <a:p>
                      <a:pPr marL="0" marR="0" algn="l">
                        <a:spcBef>
                          <a:spcPts val="300"/>
                        </a:spcBef>
                        <a:spcAft>
                          <a:spcPts val="300"/>
                        </a:spcAft>
                      </a:pPr>
                      <a:r>
                        <a:rPr lang="en-US" sz="900" dirty="0">
                          <a:effectLst/>
                          <a:latin typeface="+mn-lt"/>
                          <a:ea typeface="Times New Roman"/>
                        </a:rPr>
                        <a:t>Awareness and Training</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spcBef>
                          <a:spcPts val="300"/>
                        </a:spcBef>
                        <a:spcAft>
                          <a:spcPts val="300"/>
                        </a:spcAft>
                      </a:pPr>
                      <a:r>
                        <a:rPr lang="en-US" sz="900" b="1" dirty="0">
                          <a:effectLst/>
                          <a:latin typeface="+mn-lt"/>
                          <a:ea typeface="Times New Roman"/>
                          <a:cs typeface="Courier New" panose="02070309020205020404" pitchFamily="49" charset="0"/>
                        </a:rPr>
                        <a:t>PR.AT</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7"/>
                  </a:ext>
                </a:extLst>
              </a:tr>
              <a:tr h="164036">
                <a:tc vMerge="1">
                  <a:txBody>
                    <a:bodyPr/>
                    <a:lstStyle/>
                    <a:p>
                      <a:endParaRPr lang="en-US"/>
                    </a:p>
                  </a:txBody>
                  <a:tcPr/>
                </a:tc>
                <a:tc vMerge="1">
                  <a:txBody>
                    <a:bodyPr/>
                    <a:lstStyle/>
                    <a:p>
                      <a:endParaRPr lang="en-US"/>
                    </a:p>
                  </a:txBody>
                  <a:tcPr/>
                </a:tc>
                <a:tc>
                  <a:txBody>
                    <a:bodyPr/>
                    <a:lstStyle/>
                    <a:p>
                      <a:pPr marL="0" marR="0" algn="l">
                        <a:spcBef>
                          <a:spcPts val="300"/>
                        </a:spcBef>
                        <a:spcAft>
                          <a:spcPts val="300"/>
                        </a:spcAft>
                      </a:pPr>
                      <a:r>
                        <a:rPr lang="en-US" sz="900" dirty="0">
                          <a:effectLst/>
                          <a:latin typeface="+mn-lt"/>
                          <a:ea typeface="Times New Roman"/>
                        </a:rPr>
                        <a:t>Data Security</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spcBef>
                          <a:spcPts val="300"/>
                        </a:spcBef>
                        <a:spcAft>
                          <a:spcPts val="300"/>
                        </a:spcAft>
                      </a:pPr>
                      <a:r>
                        <a:rPr lang="en-US" sz="900" b="1" dirty="0">
                          <a:effectLst/>
                          <a:latin typeface="+mn-lt"/>
                          <a:ea typeface="Times New Roman"/>
                          <a:cs typeface="Courier New" panose="02070309020205020404" pitchFamily="49" charset="0"/>
                        </a:rPr>
                        <a:t>PR.DS</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8"/>
                  </a:ext>
                </a:extLst>
              </a:tr>
              <a:tr h="328073">
                <a:tc vMerge="1">
                  <a:txBody>
                    <a:bodyPr/>
                    <a:lstStyle/>
                    <a:p>
                      <a:endParaRPr lang="en-US"/>
                    </a:p>
                  </a:txBody>
                  <a:tcPr/>
                </a:tc>
                <a:tc vMerge="1">
                  <a:txBody>
                    <a:bodyPr/>
                    <a:lstStyle/>
                    <a:p>
                      <a:endParaRPr lang="en-US"/>
                    </a:p>
                  </a:txBody>
                  <a:tcPr/>
                </a:tc>
                <a:tc>
                  <a:txBody>
                    <a:bodyPr/>
                    <a:lstStyle/>
                    <a:p>
                      <a:pPr marL="0" marR="0" algn="l">
                        <a:spcBef>
                          <a:spcPts val="300"/>
                        </a:spcBef>
                        <a:spcAft>
                          <a:spcPts val="300"/>
                        </a:spcAft>
                      </a:pPr>
                      <a:r>
                        <a:rPr lang="en-US" sz="900" dirty="0">
                          <a:effectLst/>
                          <a:latin typeface="+mn-lt"/>
                          <a:ea typeface="Times New Roman"/>
                        </a:rPr>
                        <a:t>Information Protection Processes &amp; Procedures</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spcBef>
                          <a:spcPts val="300"/>
                        </a:spcBef>
                        <a:spcAft>
                          <a:spcPts val="300"/>
                        </a:spcAft>
                      </a:pPr>
                      <a:r>
                        <a:rPr lang="en-US" sz="900" b="1" dirty="0">
                          <a:effectLst/>
                          <a:latin typeface="+mn-lt"/>
                          <a:ea typeface="Times New Roman"/>
                          <a:cs typeface="Courier New" panose="02070309020205020404" pitchFamily="49" charset="0"/>
                        </a:rPr>
                        <a:t>PR.IP</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9"/>
                  </a:ext>
                </a:extLst>
              </a:tr>
              <a:tr h="164036">
                <a:tc vMerge="1">
                  <a:txBody>
                    <a:bodyPr/>
                    <a:lstStyle/>
                    <a:p>
                      <a:endParaRPr lang="en-US"/>
                    </a:p>
                  </a:txBody>
                  <a:tcPr/>
                </a:tc>
                <a:tc vMerge="1">
                  <a:txBody>
                    <a:bodyPr/>
                    <a:lstStyle/>
                    <a:p>
                      <a:endParaRPr lang="en-US"/>
                    </a:p>
                  </a:txBody>
                  <a:tcPr/>
                </a:tc>
                <a:tc>
                  <a:txBody>
                    <a:bodyPr/>
                    <a:lstStyle/>
                    <a:p>
                      <a:pPr marL="0" marR="0" algn="l">
                        <a:spcBef>
                          <a:spcPts val="300"/>
                        </a:spcBef>
                        <a:spcAft>
                          <a:spcPts val="300"/>
                        </a:spcAft>
                      </a:pPr>
                      <a:r>
                        <a:rPr lang="en-US" sz="900" dirty="0">
                          <a:effectLst/>
                          <a:latin typeface="+mn-lt"/>
                          <a:ea typeface="Times New Roman"/>
                        </a:rPr>
                        <a:t>Maintenance</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spcBef>
                          <a:spcPts val="300"/>
                        </a:spcBef>
                        <a:spcAft>
                          <a:spcPts val="300"/>
                        </a:spcAft>
                      </a:pPr>
                      <a:r>
                        <a:rPr lang="en-US" sz="900" b="1" dirty="0">
                          <a:effectLst/>
                          <a:latin typeface="+mn-lt"/>
                          <a:ea typeface="Times New Roman"/>
                          <a:cs typeface="Courier New" panose="02070309020205020404" pitchFamily="49" charset="0"/>
                        </a:rPr>
                        <a:t>PR.MA</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10"/>
                  </a:ext>
                </a:extLst>
              </a:tr>
              <a:tr h="164036">
                <a:tc vMerge="1">
                  <a:txBody>
                    <a:bodyPr/>
                    <a:lstStyle/>
                    <a:p>
                      <a:endParaRPr lang="en-US"/>
                    </a:p>
                  </a:txBody>
                  <a:tcPr/>
                </a:tc>
                <a:tc vMerge="1">
                  <a:txBody>
                    <a:bodyPr/>
                    <a:lstStyle/>
                    <a:p>
                      <a:endParaRPr lang="en-US"/>
                    </a:p>
                  </a:txBody>
                  <a:tcPr/>
                </a:tc>
                <a:tc>
                  <a:txBody>
                    <a:bodyPr/>
                    <a:lstStyle/>
                    <a:p>
                      <a:pPr marL="0" marR="0" algn="l">
                        <a:spcBef>
                          <a:spcPts val="300"/>
                        </a:spcBef>
                        <a:spcAft>
                          <a:spcPts val="300"/>
                        </a:spcAft>
                      </a:pPr>
                      <a:r>
                        <a:rPr lang="en-US" sz="900" dirty="0">
                          <a:effectLst/>
                          <a:latin typeface="+mn-lt"/>
                          <a:ea typeface="Times New Roman"/>
                        </a:rPr>
                        <a:t>Protective Technology</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spcBef>
                          <a:spcPts val="300"/>
                        </a:spcBef>
                        <a:spcAft>
                          <a:spcPts val="300"/>
                        </a:spcAft>
                      </a:pPr>
                      <a:r>
                        <a:rPr lang="en-US" sz="900" b="1" dirty="0">
                          <a:effectLst/>
                          <a:latin typeface="+mn-lt"/>
                          <a:ea typeface="Times New Roman"/>
                          <a:cs typeface="Courier New" panose="02070309020205020404" pitchFamily="49" charset="0"/>
                        </a:rPr>
                        <a:t>PR.PT</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11"/>
                  </a:ext>
                </a:extLst>
              </a:tr>
              <a:tr h="164036">
                <a:tc rowSpan="3">
                  <a:txBody>
                    <a:bodyPr/>
                    <a:lstStyle/>
                    <a:p>
                      <a:pPr marL="0" marR="0" indent="0" algn="ctr" defTabSz="914400" rtl="0" eaLnBrk="1" fontAlgn="auto" latinLnBrk="0" hangingPunct="1">
                        <a:lnSpc>
                          <a:spcPct val="100000"/>
                        </a:lnSpc>
                        <a:spcBef>
                          <a:spcPts val="0"/>
                        </a:spcBef>
                        <a:spcAft>
                          <a:spcPts val="600"/>
                        </a:spcAft>
                        <a:buClrTx/>
                        <a:buSzTx/>
                        <a:buFontTx/>
                        <a:buNone/>
                        <a:tabLst/>
                        <a:defRPr/>
                      </a:pPr>
                      <a:r>
                        <a:rPr lang="en-US" sz="1100" b="1" dirty="0">
                          <a:solidFill>
                            <a:schemeClr val="tx1">
                              <a:lumMod val="65000"/>
                              <a:lumOff val="35000"/>
                            </a:schemeClr>
                          </a:solidFill>
                        </a:rPr>
                        <a:t>What techniques can identify incidents?</a:t>
                      </a:r>
                    </a:p>
                  </a:txBody>
                  <a:tcPr marL="21903" marR="21903"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marL="0" marR="0" algn="ctr">
                        <a:spcBef>
                          <a:spcPts val="0"/>
                        </a:spcBef>
                        <a:spcAft>
                          <a:spcPts val="600"/>
                        </a:spcAft>
                      </a:pPr>
                      <a:r>
                        <a:rPr lang="en-US" sz="1200" b="1" dirty="0">
                          <a:effectLst/>
                          <a:latin typeface="+mn-lt"/>
                          <a:ea typeface="Times New Roman"/>
                        </a:rPr>
                        <a:t>Detect</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l">
                        <a:spcBef>
                          <a:spcPts val="300"/>
                        </a:spcBef>
                        <a:spcAft>
                          <a:spcPts val="300"/>
                        </a:spcAft>
                      </a:pPr>
                      <a:r>
                        <a:rPr lang="en-US" sz="900" dirty="0">
                          <a:effectLst/>
                          <a:latin typeface="+mn-lt"/>
                          <a:ea typeface="Times New Roman"/>
                        </a:rPr>
                        <a:t>Anomalies and Events</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marL="0" marR="0" algn="ctr">
                        <a:spcBef>
                          <a:spcPts val="300"/>
                        </a:spcBef>
                        <a:spcAft>
                          <a:spcPts val="300"/>
                        </a:spcAft>
                      </a:pPr>
                      <a:r>
                        <a:rPr lang="en-US" sz="900" b="1" dirty="0">
                          <a:effectLst/>
                          <a:latin typeface="+mn-lt"/>
                          <a:ea typeface="Times New Roman"/>
                          <a:cs typeface="Courier New" panose="02070309020205020404" pitchFamily="49" charset="0"/>
                        </a:rPr>
                        <a:t>DE.AE</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12"/>
                  </a:ext>
                </a:extLst>
              </a:tr>
              <a:tr h="164036">
                <a:tc vMerge="1">
                  <a:txBody>
                    <a:bodyPr/>
                    <a:lstStyle/>
                    <a:p>
                      <a:endParaRPr lang="en-US"/>
                    </a:p>
                  </a:txBody>
                  <a:tcPr/>
                </a:tc>
                <a:tc vMerge="1">
                  <a:txBody>
                    <a:bodyPr/>
                    <a:lstStyle/>
                    <a:p>
                      <a:endParaRPr lang="en-US"/>
                    </a:p>
                  </a:txBody>
                  <a:tcPr/>
                </a:tc>
                <a:tc>
                  <a:txBody>
                    <a:bodyPr/>
                    <a:lstStyle/>
                    <a:p>
                      <a:pPr marL="0" marR="0" algn="l">
                        <a:spcBef>
                          <a:spcPts val="300"/>
                        </a:spcBef>
                        <a:spcAft>
                          <a:spcPts val="300"/>
                        </a:spcAft>
                      </a:pPr>
                      <a:r>
                        <a:rPr lang="en-US" sz="900" dirty="0">
                          <a:effectLst/>
                          <a:latin typeface="+mn-lt"/>
                          <a:ea typeface="Times New Roman"/>
                        </a:rPr>
                        <a:t>Security Continuous Monitoring</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marL="0" marR="0" algn="ctr">
                        <a:spcBef>
                          <a:spcPts val="300"/>
                        </a:spcBef>
                        <a:spcAft>
                          <a:spcPts val="300"/>
                        </a:spcAft>
                      </a:pPr>
                      <a:r>
                        <a:rPr lang="en-US" sz="900" b="1" dirty="0">
                          <a:effectLst/>
                          <a:latin typeface="+mn-lt"/>
                          <a:ea typeface="Times New Roman"/>
                          <a:cs typeface="Courier New" panose="02070309020205020404" pitchFamily="49" charset="0"/>
                        </a:rPr>
                        <a:t>DE.CM</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13"/>
                  </a:ext>
                </a:extLst>
              </a:tr>
              <a:tr h="164036">
                <a:tc vMerge="1">
                  <a:txBody>
                    <a:bodyPr/>
                    <a:lstStyle/>
                    <a:p>
                      <a:endParaRPr lang="en-US"/>
                    </a:p>
                  </a:txBody>
                  <a:tcPr/>
                </a:tc>
                <a:tc vMerge="1">
                  <a:txBody>
                    <a:bodyPr/>
                    <a:lstStyle/>
                    <a:p>
                      <a:endParaRPr lang="en-US"/>
                    </a:p>
                  </a:txBody>
                  <a:tcPr/>
                </a:tc>
                <a:tc>
                  <a:txBody>
                    <a:bodyPr/>
                    <a:lstStyle/>
                    <a:p>
                      <a:pPr marL="0" marR="0" algn="l">
                        <a:spcBef>
                          <a:spcPts val="300"/>
                        </a:spcBef>
                        <a:spcAft>
                          <a:spcPts val="300"/>
                        </a:spcAft>
                      </a:pPr>
                      <a:r>
                        <a:rPr lang="en-US" sz="900" dirty="0">
                          <a:effectLst/>
                          <a:latin typeface="+mn-lt"/>
                          <a:ea typeface="Times New Roman"/>
                        </a:rPr>
                        <a:t>Detection Processes</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marL="0" marR="0" algn="ctr">
                        <a:spcBef>
                          <a:spcPts val="300"/>
                        </a:spcBef>
                        <a:spcAft>
                          <a:spcPts val="300"/>
                        </a:spcAft>
                      </a:pPr>
                      <a:r>
                        <a:rPr lang="en-US" sz="900" b="1" dirty="0">
                          <a:effectLst/>
                          <a:latin typeface="+mn-lt"/>
                          <a:ea typeface="Times New Roman"/>
                          <a:cs typeface="Courier New" panose="02070309020205020404" pitchFamily="49" charset="0"/>
                        </a:rPr>
                        <a:t>DE.DP</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14"/>
                  </a:ext>
                </a:extLst>
              </a:tr>
              <a:tr h="164036">
                <a:tc rowSpan="5">
                  <a:txBody>
                    <a:bodyPr/>
                    <a:lstStyle/>
                    <a:p>
                      <a:pPr marL="0" marR="0" indent="0" algn="ctr" defTabSz="914400" rtl="0" eaLnBrk="1" fontAlgn="auto" latinLnBrk="0" hangingPunct="1">
                        <a:lnSpc>
                          <a:spcPct val="100000"/>
                        </a:lnSpc>
                        <a:spcBef>
                          <a:spcPts val="0"/>
                        </a:spcBef>
                        <a:spcAft>
                          <a:spcPts val="600"/>
                        </a:spcAft>
                        <a:buClrTx/>
                        <a:buSzTx/>
                        <a:buFontTx/>
                        <a:buNone/>
                        <a:tabLst/>
                        <a:defRPr/>
                      </a:pPr>
                      <a:r>
                        <a:rPr lang="en-US" sz="1100" b="1" dirty="0">
                          <a:solidFill>
                            <a:schemeClr val="tx1">
                              <a:lumMod val="65000"/>
                              <a:lumOff val="35000"/>
                            </a:schemeClr>
                          </a:solidFill>
                        </a:rPr>
                        <a:t>What techniques can contain impacts of incidents?</a:t>
                      </a:r>
                    </a:p>
                  </a:txBody>
                  <a:tcPr marL="21903" marR="21903"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marL="0" marR="0" algn="ctr">
                        <a:spcBef>
                          <a:spcPts val="0"/>
                        </a:spcBef>
                        <a:spcAft>
                          <a:spcPts val="600"/>
                        </a:spcAft>
                      </a:pPr>
                      <a:r>
                        <a:rPr lang="en-US" sz="1200" b="1" dirty="0">
                          <a:effectLst/>
                          <a:latin typeface="+mn-lt"/>
                          <a:ea typeface="Times New Roman"/>
                        </a:rPr>
                        <a:t>Respond</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algn="l">
                        <a:spcBef>
                          <a:spcPts val="300"/>
                        </a:spcBef>
                        <a:spcAft>
                          <a:spcPts val="300"/>
                        </a:spcAft>
                      </a:pPr>
                      <a:r>
                        <a:rPr lang="en-US" sz="900" dirty="0">
                          <a:effectLst/>
                          <a:latin typeface="+mn-lt"/>
                          <a:ea typeface="Times New Roman"/>
                        </a:rPr>
                        <a:t>Response Planning</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algn="ctr">
                        <a:spcBef>
                          <a:spcPts val="300"/>
                        </a:spcBef>
                        <a:spcAft>
                          <a:spcPts val="300"/>
                        </a:spcAft>
                      </a:pPr>
                      <a:r>
                        <a:rPr lang="en-US" sz="900" b="1" dirty="0">
                          <a:effectLst/>
                          <a:latin typeface="+mn-lt"/>
                          <a:ea typeface="Times New Roman"/>
                          <a:cs typeface="Courier New" panose="02070309020205020404" pitchFamily="49" charset="0"/>
                        </a:rPr>
                        <a:t>RS.RP</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5"/>
                  </a:ext>
                </a:extLst>
              </a:tr>
              <a:tr h="164036">
                <a:tc vMerge="1">
                  <a:txBody>
                    <a:bodyPr/>
                    <a:lstStyle/>
                    <a:p>
                      <a:endParaRPr lang="en-US"/>
                    </a:p>
                  </a:txBody>
                  <a:tcPr/>
                </a:tc>
                <a:tc vMerge="1">
                  <a:txBody>
                    <a:bodyPr/>
                    <a:lstStyle/>
                    <a:p>
                      <a:endParaRPr lang="en-US"/>
                    </a:p>
                  </a:txBody>
                  <a:tcPr/>
                </a:tc>
                <a:tc>
                  <a:txBody>
                    <a:bodyPr/>
                    <a:lstStyle/>
                    <a:p>
                      <a:pPr marL="0" marR="0" algn="l">
                        <a:spcBef>
                          <a:spcPts val="300"/>
                        </a:spcBef>
                        <a:spcAft>
                          <a:spcPts val="300"/>
                        </a:spcAft>
                      </a:pPr>
                      <a:r>
                        <a:rPr lang="en-US" sz="900" dirty="0">
                          <a:effectLst/>
                          <a:latin typeface="+mn-lt"/>
                          <a:ea typeface="Times New Roman"/>
                        </a:rPr>
                        <a:t>Communications</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algn="ctr">
                        <a:spcBef>
                          <a:spcPts val="300"/>
                        </a:spcBef>
                        <a:spcAft>
                          <a:spcPts val="300"/>
                        </a:spcAft>
                      </a:pPr>
                      <a:r>
                        <a:rPr lang="en-US" sz="900" b="1" dirty="0">
                          <a:effectLst/>
                          <a:latin typeface="+mn-lt"/>
                          <a:ea typeface="Times New Roman"/>
                          <a:cs typeface="Courier New" panose="02070309020205020404" pitchFamily="49" charset="0"/>
                        </a:rPr>
                        <a:t>RS.CO</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6"/>
                  </a:ext>
                </a:extLst>
              </a:tr>
              <a:tr h="164036">
                <a:tc vMerge="1">
                  <a:txBody>
                    <a:bodyPr/>
                    <a:lstStyle/>
                    <a:p>
                      <a:endParaRPr lang="en-US"/>
                    </a:p>
                  </a:txBody>
                  <a:tcPr/>
                </a:tc>
                <a:tc vMerge="1">
                  <a:txBody>
                    <a:bodyPr/>
                    <a:lstStyle/>
                    <a:p>
                      <a:endParaRPr lang="en-US"/>
                    </a:p>
                  </a:txBody>
                  <a:tcPr/>
                </a:tc>
                <a:tc>
                  <a:txBody>
                    <a:bodyPr/>
                    <a:lstStyle/>
                    <a:p>
                      <a:pPr marL="0" marR="0" algn="l">
                        <a:spcBef>
                          <a:spcPts val="300"/>
                        </a:spcBef>
                        <a:spcAft>
                          <a:spcPts val="300"/>
                        </a:spcAft>
                      </a:pPr>
                      <a:r>
                        <a:rPr lang="en-US" sz="900" dirty="0">
                          <a:effectLst/>
                          <a:latin typeface="+mn-lt"/>
                          <a:ea typeface="Times New Roman"/>
                        </a:rPr>
                        <a:t>Analysis</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algn="ctr">
                        <a:spcBef>
                          <a:spcPts val="300"/>
                        </a:spcBef>
                        <a:spcAft>
                          <a:spcPts val="300"/>
                        </a:spcAft>
                      </a:pPr>
                      <a:r>
                        <a:rPr lang="en-US" sz="900" b="1" dirty="0">
                          <a:effectLst/>
                          <a:latin typeface="+mn-lt"/>
                          <a:ea typeface="Times New Roman"/>
                          <a:cs typeface="Courier New" panose="02070309020205020404" pitchFamily="49" charset="0"/>
                        </a:rPr>
                        <a:t>RS.AN</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7"/>
                  </a:ext>
                </a:extLst>
              </a:tr>
              <a:tr h="164036">
                <a:tc vMerge="1">
                  <a:txBody>
                    <a:bodyPr/>
                    <a:lstStyle/>
                    <a:p>
                      <a:endParaRPr lang="en-US"/>
                    </a:p>
                  </a:txBody>
                  <a:tcPr/>
                </a:tc>
                <a:tc vMerge="1">
                  <a:txBody>
                    <a:bodyPr/>
                    <a:lstStyle/>
                    <a:p>
                      <a:endParaRPr lang="en-US"/>
                    </a:p>
                  </a:txBody>
                  <a:tcPr/>
                </a:tc>
                <a:tc>
                  <a:txBody>
                    <a:bodyPr/>
                    <a:lstStyle/>
                    <a:p>
                      <a:pPr marL="0" marR="0" algn="l">
                        <a:spcBef>
                          <a:spcPts val="300"/>
                        </a:spcBef>
                        <a:spcAft>
                          <a:spcPts val="300"/>
                        </a:spcAft>
                      </a:pPr>
                      <a:r>
                        <a:rPr lang="en-US" sz="900" dirty="0">
                          <a:effectLst/>
                          <a:latin typeface="+mn-lt"/>
                          <a:ea typeface="Times New Roman"/>
                        </a:rPr>
                        <a:t>Mitigation</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algn="ctr">
                        <a:spcBef>
                          <a:spcPts val="300"/>
                        </a:spcBef>
                        <a:spcAft>
                          <a:spcPts val="300"/>
                        </a:spcAft>
                      </a:pPr>
                      <a:r>
                        <a:rPr lang="en-US" sz="900" b="1" dirty="0">
                          <a:effectLst/>
                          <a:latin typeface="+mn-lt"/>
                          <a:ea typeface="Times New Roman"/>
                          <a:cs typeface="Courier New" panose="02070309020205020404" pitchFamily="49" charset="0"/>
                        </a:rPr>
                        <a:t>RS.MI</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8"/>
                  </a:ext>
                </a:extLst>
              </a:tr>
              <a:tr h="164036">
                <a:tc vMerge="1">
                  <a:txBody>
                    <a:bodyPr/>
                    <a:lstStyle/>
                    <a:p>
                      <a:endParaRPr lang="en-US"/>
                    </a:p>
                  </a:txBody>
                  <a:tcPr/>
                </a:tc>
                <a:tc vMerge="1">
                  <a:txBody>
                    <a:bodyPr/>
                    <a:lstStyle/>
                    <a:p>
                      <a:endParaRPr lang="en-US"/>
                    </a:p>
                  </a:txBody>
                  <a:tcPr/>
                </a:tc>
                <a:tc>
                  <a:txBody>
                    <a:bodyPr/>
                    <a:lstStyle/>
                    <a:p>
                      <a:pPr marL="0" marR="0" algn="l">
                        <a:spcBef>
                          <a:spcPts val="300"/>
                        </a:spcBef>
                        <a:spcAft>
                          <a:spcPts val="300"/>
                        </a:spcAft>
                      </a:pPr>
                      <a:r>
                        <a:rPr lang="en-US" sz="900" dirty="0">
                          <a:effectLst/>
                          <a:latin typeface="+mn-lt"/>
                          <a:ea typeface="Times New Roman"/>
                        </a:rPr>
                        <a:t>Improvements</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algn="ctr">
                        <a:spcBef>
                          <a:spcPts val="300"/>
                        </a:spcBef>
                        <a:spcAft>
                          <a:spcPts val="300"/>
                        </a:spcAft>
                      </a:pPr>
                      <a:r>
                        <a:rPr lang="en-US" sz="900" b="1" dirty="0">
                          <a:effectLst/>
                          <a:latin typeface="+mn-lt"/>
                          <a:ea typeface="Times New Roman"/>
                          <a:cs typeface="Courier New" panose="02070309020205020404" pitchFamily="49" charset="0"/>
                        </a:rPr>
                        <a:t>RS.IM</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9"/>
                  </a:ext>
                </a:extLst>
              </a:tr>
              <a:tr h="164036">
                <a:tc rowSpan="3">
                  <a:txBody>
                    <a:bodyPr/>
                    <a:lstStyle/>
                    <a:p>
                      <a:pPr marL="0" marR="0" indent="0" algn="ctr" defTabSz="914400" rtl="0" eaLnBrk="1" fontAlgn="auto" latinLnBrk="0" hangingPunct="1">
                        <a:lnSpc>
                          <a:spcPct val="100000"/>
                        </a:lnSpc>
                        <a:spcBef>
                          <a:spcPts val="0"/>
                        </a:spcBef>
                        <a:spcAft>
                          <a:spcPts val="600"/>
                        </a:spcAft>
                        <a:buClrTx/>
                        <a:buSzTx/>
                        <a:buFontTx/>
                        <a:buNone/>
                        <a:tabLst/>
                        <a:defRPr/>
                      </a:pPr>
                      <a:r>
                        <a:rPr lang="en-US" sz="1100" b="1" dirty="0">
                          <a:solidFill>
                            <a:schemeClr val="tx1">
                              <a:lumMod val="65000"/>
                              <a:lumOff val="35000"/>
                            </a:schemeClr>
                          </a:solidFill>
                        </a:rPr>
                        <a:t>What techniques can restore capabilities?</a:t>
                      </a:r>
                    </a:p>
                  </a:txBody>
                  <a:tcPr marL="21903" marR="21903"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marL="0" marR="0" algn="ctr">
                        <a:spcBef>
                          <a:spcPts val="0"/>
                        </a:spcBef>
                        <a:spcAft>
                          <a:spcPts val="600"/>
                        </a:spcAft>
                      </a:pPr>
                      <a:r>
                        <a:rPr lang="en-US" sz="1200" b="1" dirty="0">
                          <a:effectLst/>
                          <a:latin typeface="+mn-lt"/>
                          <a:ea typeface="Times New Roman"/>
                        </a:rPr>
                        <a:t>Recover</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000"/>
                    </a:solidFill>
                  </a:tcPr>
                </a:tc>
                <a:tc>
                  <a:txBody>
                    <a:bodyPr/>
                    <a:lstStyle/>
                    <a:p>
                      <a:pPr marL="0" marR="0" algn="l">
                        <a:spcBef>
                          <a:spcPts val="300"/>
                        </a:spcBef>
                        <a:spcAft>
                          <a:spcPts val="300"/>
                        </a:spcAft>
                      </a:pPr>
                      <a:r>
                        <a:rPr lang="en-US" sz="900" dirty="0">
                          <a:effectLst/>
                          <a:latin typeface="+mn-lt"/>
                          <a:ea typeface="Times New Roman"/>
                        </a:rPr>
                        <a:t>Recovery Planning</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0" marR="0" algn="ctr">
                        <a:spcBef>
                          <a:spcPts val="300"/>
                        </a:spcBef>
                        <a:spcAft>
                          <a:spcPts val="300"/>
                        </a:spcAft>
                      </a:pPr>
                      <a:r>
                        <a:rPr lang="en-US" sz="900" b="1" dirty="0">
                          <a:effectLst/>
                          <a:latin typeface="+mn-lt"/>
                          <a:ea typeface="Times New Roman"/>
                          <a:cs typeface="Courier New" panose="02070309020205020404" pitchFamily="49" charset="0"/>
                        </a:rPr>
                        <a:t>RC.RP</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20"/>
                  </a:ext>
                </a:extLst>
              </a:tr>
              <a:tr h="164036">
                <a:tc vMerge="1">
                  <a:txBody>
                    <a:bodyPr/>
                    <a:lstStyle/>
                    <a:p>
                      <a:endParaRPr lang="en-US"/>
                    </a:p>
                  </a:txBody>
                  <a:tcPr/>
                </a:tc>
                <a:tc vMerge="1">
                  <a:txBody>
                    <a:bodyPr/>
                    <a:lstStyle/>
                    <a:p>
                      <a:endParaRPr lang="en-US"/>
                    </a:p>
                  </a:txBody>
                  <a:tcPr/>
                </a:tc>
                <a:tc>
                  <a:txBody>
                    <a:bodyPr/>
                    <a:lstStyle/>
                    <a:p>
                      <a:pPr marL="0" marR="0" algn="l">
                        <a:spcBef>
                          <a:spcPts val="300"/>
                        </a:spcBef>
                        <a:spcAft>
                          <a:spcPts val="300"/>
                        </a:spcAft>
                      </a:pPr>
                      <a:r>
                        <a:rPr lang="en-US" sz="900" dirty="0">
                          <a:effectLst/>
                          <a:latin typeface="+mn-lt"/>
                          <a:ea typeface="Times New Roman"/>
                        </a:rPr>
                        <a:t>Improvements</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0" marR="0" algn="ctr">
                        <a:spcBef>
                          <a:spcPts val="300"/>
                        </a:spcBef>
                        <a:spcAft>
                          <a:spcPts val="300"/>
                        </a:spcAft>
                      </a:pPr>
                      <a:r>
                        <a:rPr lang="en-US" sz="900" b="1" dirty="0">
                          <a:effectLst/>
                          <a:latin typeface="+mn-lt"/>
                          <a:ea typeface="Times New Roman"/>
                          <a:cs typeface="Courier New" panose="02070309020205020404" pitchFamily="49" charset="0"/>
                        </a:rPr>
                        <a:t>RC.IM</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21"/>
                  </a:ext>
                </a:extLst>
              </a:tr>
              <a:tr h="164036">
                <a:tc vMerge="1">
                  <a:txBody>
                    <a:bodyPr/>
                    <a:lstStyle/>
                    <a:p>
                      <a:endParaRPr lang="en-US"/>
                    </a:p>
                  </a:txBody>
                  <a:tcPr/>
                </a:tc>
                <a:tc vMerge="1">
                  <a:txBody>
                    <a:bodyPr/>
                    <a:lstStyle/>
                    <a:p>
                      <a:endParaRPr lang="en-US"/>
                    </a:p>
                  </a:txBody>
                  <a:tcPr/>
                </a:tc>
                <a:tc>
                  <a:txBody>
                    <a:bodyPr/>
                    <a:lstStyle/>
                    <a:p>
                      <a:pPr marL="0" marR="0" algn="l">
                        <a:spcBef>
                          <a:spcPts val="300"/>
                        </a:spcBef>
                        <a:spcAft>
                          <a:spcPts val="300"/>
                        </a:spcAft>
                      </a:pPr>
                      <a:r>
                        <a:rPr lang="en-US" sz="900" dirty="0">
                          <a:effectLst/>
                          <a:latin typeface="+mn-lt"/>
                          <a:ea typeface="Times New Roman"/>
                        </a:rPr>
                        <a:t>Communications</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0" marR="0" algn="ctr">
                        <a:spcBef>
                          <a:spcPts val="300"/>
                        </a:spcBef>
                        <a:spcAft>
                          <a:spcPts val="300"/>
                        </a:spcAft>
                      </a:pPr>
                      <a:r>
                        <a:rPr lang="en-US" sz="900" b="1" dirty="0">
                          <a:effectLst/>
                          <a:latin typeface="+mn-lt"/>
                          <a:ea typeface="Times New Roman"/>
                          <a:cs typeface="Courier New" panose="02070309020205020404" pitchFamily="49" charset="0"/>
                        </a:rPr>
                        <a:t>RC.CO</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22"/>
                  </a:ext>
                </a:extLst>
              </a:tr>
            </a:tbl>
          </a:graphicData>
        </a:graphic>
      </p:graphicFrame>
      <p:sp>
        <p:nvSpPr>
          <p:cNvPr id="7" name="Title 3">
            <a:extLst>
              <a:ext uri="{FF2B5EF4-FFF2-40B4-BE49-F238E27FC236}">
                <a16:creationId xmlns:a16="http://schemas.microsoft.com/office/drawing/2014/main" id="{8B46412D-8299-4087-BF29-72BE4C7A49A9}"/>
              </a:ext>
            </a:extLst>
          </p:cNvPr>
          <p:cNvSpPr>
            <a:spLocks noGrp="1"/>
          </p:cNvSpPr>
          <p:nvPr>
            <p:ph type="title"/>
          </p:nvPr>
        </p:nvSpPr>
        <p:spPr>
          <a:xfrm>
            <a:off x="476250" y="1311947"/>
            <a:ext cx="6343650" cy="571500"/>
          </a:xfrm>
        </p:spPr>
        <p:txBody>
          <a:bodyPr/>
          <a:lstStyle/>
          <a:p>
            <a:r>
              <a:rPr lang="en-US" sz="2400" dirty="0"/>
              <a:t>Framework Core</a:t>
            </a:r>
            <a:br>
              <a:rPr lang="en-US" sz="2400" dirty="0"/>
            </a:br>
            <a:endParaRPr lang="en-US" sz="1500" b="0" i="1" dirty="0"/>
          </a:p>
        </p:txBody>
      </p:sp>
      <p:sp>
        <p:nvSpPr>
          <p:cNvPr id="3" name="TextBox 2">
            <a:extLst>
              <a:ext uri="{FF2B5EF4-FFF2-40B4-BE49-F238E27FC236}">
                <a16:creationId xmlns:a16="http://schemas.microsoft.com/office/drawing/2014/main" id="{B14B9F8B-5C94-48FC-AE74-BCC5CBFD7663}"/>
              </a:ext>
            </a:extLst>
          </p:cNvPr>
          <p:cNvSpPr txBox="1"/>
          <p:nvPr/>
        </p:nvSpPr>
        <p:spPr>
          <a:xfrm>
            <a:off x="4125760" y="5985766"/>
            <a:ext cx="1620957" cy="369332"/>
          </a:xfrm>
          <a:prstGeom prst="rect">
            <a:avLst/>
          </a:prstGeom>
          <a:noFill/>
        </p:spPr>
        <p:txBody>
          <a:bodyPr wrap="none" rtlCol="0">
            <a:spAutoFit/>
          </a:bodyPr>
          <a:lstStyle/>
          <a:p>
            <a:r>
              <a:rPr lang="en-US" dirty="0"/>
              <a:t>22 categories</a:t>
            </a:r>
          </a:p>
        </p:txBody>
      </p:sp>
      <p:sp>
        <p:nvSpPr>
          <p:cNvPr id="4" name="TextBox 3">
            <a:extLst>
              <a:ext uri="{FF2B5EF4-FFF2-40B4-BE49-F238E27FC236}">
                <a16:creationId xmlns:a16="http://schemas.microsoft.com/office/drawing/2014/main" id="{2AA3B703-4541-4EE6-AE63-70863C634BD9}"/>
              </a:ext>
            </a:extLst>
          </p:cNvPr>
          <p:cNvSpPr txBox="1"/>
          <p:nvPr/>
        </p:nvSpPr>
        <p:spPr>
          <a:xfrm>
            <a:off x="1826866" y="6158062"/>
            <a:ext cx="4769254" cy="276999"/>
          </a:xfrm>
          <a:prstGeom prst="rect">
            <a:avLst/>
          </a:prstGeom>
          <a:noFill/>
        </p:spPr>
        <p:txBody>
          <a:bodyPr wrap="none" rtlCol="0">
            <a:spAutoFit/>
          </a:bodyPr>
          <a:lstStyle/>
          <a:p>
            <a:r>
              <a:rPr lang="en-US" sz="1200" dirty="0"/>
              <a:t>Source: NIST: Categories of Cybersecurity Framework PowerPoint </a:t>
            </a:r>
          </a:p>
        </p:txBody>
      </p:sp>
      <p:sp>
        <p:nvSpPr>
          <p:cNvPr id="2" name="TextBox 1">
            <a:extLst>
              <a:ext uri="{FF2B5EF4-FFF2-40B4-BE49-F238E27FC236}">
                <a16:creationId xmlns:a16="http://schemas.microsoft.com/office/drawing/2014/main" id="{201C5985-6AA0-B558-6CA6-FD56F74B302D}"/>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cxnSp>
        <p:nvCxnSpPr>
          <p:cNvPr id="6" name="Straight Arrow Connector 5">
            <a:extLst>
              <a:ext uri="{FF2B5EF4-FFF2-40B4-BE49-F238E27FC236}">
                <a16:creationId xmlns:a16="http://schemas.microsoft.com/office/drawing/2014/main" id="{AAD50466-317E-486B-9669-4A8F37A7767E}"/>
              </a:ext>
            </a:extLst>
          </p:cNvPr>
          <p:cNvCxnSpPr/>
          <p:nvPr/>
        </p:nvCxnSpPr>
        <p:spPr>
          <a:xfrm flipH="1">
            <a:off x="6819900" y="2249424"/>
            <a:ext cx="1156202" cy="0"/>
          </a:xfrm>
          <a:prstGeom prst="straightConnector1">
            <a:avLst/>
          </a:prstGeom>
          <a:ln w="28575">
            <a:solidFill>
              <a:srgbClr val="007FA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264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descr="Subcategory example (ID.BE)"/>
          <p:cNvGraphicFramePr>
            <a:graphicFrameLocks noGrp="1"/>
          </p:cNvGraphicFramePr>
          <p:nvPr/>
        </p:nvGraphicFramePr>
        <p:xfrm>
          <a:off x="4416203" y="1793313"/>
          <a:ext cx="3325248" cy="4084419"/>
        </p:xfrm>
        <a:graphic>
          <a:graphicData uri="http://schemas.openxmlformats.org/drawingml/2006/table">
            <a:tbl>
              <a:tblPr firstRow="1" firstCol="1" bandRow="1"/>
              <a:tblGrid>
                <a:gridCol w="1339528">
                  <a:extLst>
                    <a:ext uri="{9D8B030D-6E8A-4147-A177-3AD203B41FA5}">
                      <a16:colId xmlns:a16="http://schemas.microsoft.com/office/drawing/2014/main" val="20000"/>
                    </a:ext>
                  </a:extLst>
                </a:gridCol>
                <a:gridCol w="1985720">
                  <a:extLst>
                    <a:ext uri="{9D8B030D-6E8A-4147-A177-3AD203B41FA5}">
                      <a16:colId xmlns:a16="http://schemas.microsoft.com/office/drawing/2014/main" val="20001"/>
                    </a:ext>
                  </a:extLst>
                </a:gridCol>
              </a:tblGrid>
              <a:tr h="168402">
                <a:tc>
                  <a:txBody>
                    <a:bodyPr/>
                    <a:lstStyle/>
                    <a:p>
                      <a:pPr marL="0" marR="0" algn="ctr">
                        <a:spcBef>
                          <a:spcPts val="200"/>
                        </a:spcBef>
                        <a:spcAft>
                          <a:spcPts val="200"/>
                        </a:spcAft>
                      </a:pPr>
                      <a:r>
                        <a:rPr lang="en-US" sz="1100" b="1" dirty="0">
                          <a:solidFill>
                            <a:schemeClr val="tx1"/>
                          </a:solidFill>
                          <a:effectLst/>
                          <a:latin typeface="Times New Roman"/>
                          <a:ea typeface="Times New Roman"/>
                        </a:rPr>
                        <a:t>Subcategory</a:t>
                      </a:r>
                      <a:endParaRPr lang="en-US" sz="1100" dirty="0">
                        <a:solidFill>
                          <a:schemeClr val="tx1"/>
                        </a:solidFill>
                        <a:effectLst/>
                        <a:latin typeface="Times New Roman"/>
                        <a:ea typeface="Times New Roman"/>
                      </a:endParaRPr>
                    </a:p>
                  </a:txBody>
                  <a:tcPr marL="23015" marR="2301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spcBef>
                          <a:spcPts val="200"/>
                        </a:spcBef>
                        <a:spcAft>
                          <a:spcPts val="200"/>
                        </a:spcAft>
                      </a:pPr>
                      <a:r>
                        <a:rPr lang="en-US" sz="1100" b="1" dirty="0">
                          <a:solidFill>
                            <a:schemeClr val="tx1"/>
                          </a:solidFill>
                          <a:effectLst/>
                          <a:latin typeface="Times New Roman"/>
                          <a:ea typeface="Times New Roman"/>
                        </a:rPr>
                        <a:t>Informative References</a:t>
                      </a:r>
                      <a:endParaRPr lang="en-US" sz="1100" dirty="0">
                        <a:solidFill>
                          <a:schemeClr val="tx1"/>
                        </a:solidFill>
                        <a:effectLst/>
                        <a:latin typeface="Times New Roman"/>
                        <a:ea typeface="Times New Roman"/>
                      </a:endParaRPr>
                    </a:p>
                  </a:txBody>
                  <a:tcPr marL="23015" marR="2301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733705">
                <a:tc>
                  <a:txBody>
                    <a:bodyPr/>
                    <a:lstStyle/>
                    <a:p>
                      <a:pPr marL="0" marR="0">
                        <a:spcBef>
                          <a:spcPts val="200"/>
                        </a:spcBef>
                        <a:spcAft>
                          <a:spcPts val="200"/>
                        </a:spcAft>
                      </a:pPr>
                      <a:r>
                        <a:rPr lang="en-US" sz="900" b="1" dirty="0">
                          <a:solidFill>
                            <a:srgbClr val="000000"/>
                          </a:solidFill>
                          <a:effectLst/>
                          <a:latin typeface="+mn-lt"/>
                          <a:ea typeface="Times New Roman"/>
                        </a:rPr>
                        <a:t>ID.BE-1:</a:t>
                      </a:r>
                      <a:r>
                        <a:rPr lang="en-US" sz="900" b="0" dirty="0">
                          <a:solidFill>
                            <a:srgbClr val="000000"/>
                          </a:solidFill>
                          <a:effectLst/>
                          <a:latin typeface="+mn-lt"/>
                          <a:ea typeface="Times New Roman"/>
                        </a:rPr>
                        <a:t> The organization’s role in the supply chain is identified and communicated</a:t>
                      </a:r>
                      <a:endParaRPr lang="en-US" sz="900" b="0" dirty="0">
                        <a:effectLst/>
                        <a:latin typeface="+mn-lt"/>
                        <a:ea typeface="Times New Roman"/>
                      </a:endParaRPr>
                    </a:p>
                  </a:txBody>
                  <a:tcPr marL="23015" marR="23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spcAft>
                          <a:spcPts val="100"/>
                        </a:spcAft>
                      </a:pPr>
                      <a:r>
                        <a:rPr lang="en-US" sz="900" b="1" i="0" u="none" strike="noStrike" kern="1200" baseline="0" dirty="0">
                          <a:solidFill>
                            <a:schemeClr val="tx1"/>
                          </a:solidFill>
                          <a:latin typeface="+mn-lt"/>
                          <a:ea typeface="+mn-ea"/>
                          <a:cs typeface="+mn-cs"/>
                        </a:rPr>
                        <a:t>COBIT 5 </a:t>
                      </a:r>
                      <a:r>
                        <a:rPr lang="en-US" sz="900" b="0" i="0" u="none" strike="noStrike" kern="1200" baseline="0" dirty="0">
                          <a:solidFill>
                            <a:schemeClr val="tx1"/>
                          </a:solidFill>
                          <a:latin typeface="+mn-lt"/>
                          <a:ea typeface="+mn-ea"/>
                          <a:cs typeface="+mn-cs"/>
                        </a:rPr>
                        <a:t>APO08.04, APO08.05, APO10.03, APO10.04, APO10.05</a:t>
                      </a:r>
                    </a:p>
                    <a:p>
                      <a:pPr>
                        <a:spcAft>
                          <a:spcPts val="100"/>
                        </a:spcAft>
                      </a:pPr>
                      <a:r>
                        <a:rPr lang="en-US" sz="900" b="1" i="0" u="none" strike="noStrike" kern="1200" baseline="0" dirty="0">
                          <a:solidFill>
                            <a:schemeClr val="tx1"/>
                          </a:solidFill>
                          <a:latin typeface="+mn-lt"/>
                          <a:ea typeface="+mn-ea"/>
                          <a:cs typeface="+mn-cs"/>
                        </a:rPr>
                        <a:t>ISO/IEC 27001:2013 </a:t>
                      </a:r>
                      <a:r>
                        <a:rPr lang="en-US" sz="900" b="0" i="0" u="none" strike="noStrike" kern="1200" baseline="0" dirty="0">
                          <a:solidFill>
                            <a:schemeClr val="tx1"/>
                          </a:solidFill>
                          <a:latin typeface="+mn-lt"/>
                          <a:ea typeface="+mn-ea"/>
                          <a:cs typeface="+mn-cs"/>
                        </a:rPr>
                        <a:t>A.15.1.3, A.15.2.1, A.15.2.2</a:t>
                      </a:r>
                    </a:p>
                    <a:p>
                      <a:pPr>
                        <a:spcAft>
                          <a:spcPts val="100"/>
                        </a:spcAft>
                      </a:pPr>
                      <a:r>
                        <a:rPr lang="en-US" sz="900" b="1" i="0" u="none" strike="noStrike" kern="1200" baseline="0" dirty="0">
                          <a:solidFill>
                            <a:schemeClr val="tx1"/>
                          </a:solidFill>
                          <a:latin typeface="+mn-lt"/>
                          <a:ea typeface="+mn-ea"/>
                          <a:cs typeface="+mn-cs"/>
                        </a:rPr>
                        <a:t>NIST SP 800-53 Rev. 4 </a:t>
                      </a:r>
                      <a:r>
                        <a:rPr lang="en-US" sz="900" b="0" i="0" u="none" strike="noStrike" kern="1200" baseline="0" dirty="0">
                          <a:solidFill>
                            <a:schemeClr val="tx1"/>
                          </a:solidFill>
                          <a:latin typeface="+mn-lt"/>
                          <a:ea typeface="+mn-ea"/>
                          <a:cs typeface="+mn-cs"/>
                        </a:rPr>
                        <a:t>CP-2, SA-12</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1"/>
                  </a:ext>
                </a:extLst>
              </a:tr>
              <a:tr h="964489">
                <a:tc>
                  <a:txBody>
                    <a:bodyPr/>
                    <a:lstStyle/>
                    <a:p>
                      <a:pPr marL="0" marR="0">
                        <a:spcBef>
                          <a:spcPts val="200"/>
                        </a:spcBef>
                        <a:spcAft>
                          <a:spcPts val="200"/>
                        </a:spcAft>
                      </a:pPr>
                      <a:r>
                        <a:rPr lang="en-US" sz="900" b="1" dirty="0">
                          <a:solidFill>
                            <a:srgbClr val="000000"/>
                          </a:solidFill>
                          <a:effectLst/>
                          <a:latin typeface="+mn-lt"/>
                          <a:ea typeface="Times New Roman"/>
                        </a:rPr>
                        <a:t>ID.BE-2: </a:t>
                      </a:r>
                      <a:r>
                        <a:rPr lang="en-US" sz="900" b="0" dirty="0">
                          <a:solidFill>
                            <a:srgbClr val="000000"/>
                          </a:solidFill>
                          <a:effectLst/>
                          <a:latin typeface="+mn-lt"/>
                          <a:ea typeface="Times New Roman"/>
                        </a:rPr>
                        <a:t>The organization’s place in critical infrastructure and its industry sector is identified and communicated</a:t>
                      </a:r>
                      <a:endParaRPr lang="en-US" sz="900" b="0" dirty="0">
                        <a:effectLst/>
                        <a:latin typeface="+mn-lt"/>
                        <a:ea typeface="Times New Roman"/>
                      </a:endParaRPr>
                    </a:p>
                  </a:txBody>
                  <a:tcPr marL="23015" marR="23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spcAft>
                          <a:spcPts val="100"/>
                        </a:spcAft>
                      </a:pPr>
                      <a:r>
                        <a:rPr lang="en-US" sz="900" b="1" i="0" u="none" strike="noStrike" kern="1200" baseline="0" dirty="0">
                          <a:solidFill>
                            <a:schemeClr val="tx1"/>
                          </a:solidFill>
                          <a:latin typeface="+mn-lt"/>
                          <a:ea typeface="+mn-ea"/>
                          <a:cs typeface="+mn-cs"/>
                        </a:rPr>
                        <a:t>COBIT 5 </a:t>
                      </a:r>
                      <a:r>
                        <a:rPr lang="en-US" sz="900" b="0" i="0" u="none" strike="noStrike" kern="1200" baseline="0" dirty="0">
                          <a:solidFill>
                            <a:schemeClr val="tx1"/>
                          </a:solidFill>
                          <a:latin typeface="+mn-lt"/>
                          <a:ea typeface="+mn-ea"/>
                          <a:cs typeface="+mn-cs"/>
                        </a:rPr>
                        <a:t>APO02.06, APO03.01</a:t>
                      </a:r>
                    </a:p>
                    <a:p>
                      <a:pPr>
                        <a:spcAft>
                          <a:spcPts val="100"/>
                        </a:spcAft>
                      </a:pPr>
                      <a:r>
                        <a:rPr lang="en-US" sz="900" b="1" i="0" u="none" strike="noStrike" kern="1200" baseline="0" dirty="0">
                          <a:solidFill>
                            <a:schemeClr val="tx1"/>
                          </a:solidFill>
                          <a:latin typeface="+mn-lt"/>
                          <a:ea typeface="+mn-ea"/>
                          <a:cs typeface="+mn-cs"/>
                        </a:rPr>
                        <a:t>NIST SP 800-53 Rev. 4 </a:t>
                      </a:r>
                      <a:r>
                        <a:rPr lang="en-US" sz="900" b="0" i="0" u="none" strike="noStrike" kern="1200" baseline="0" dirty="0">
                          <a:solidFill>
                            <a:schemeClr val="tx1"/>
                          </a:solidFill>
                          <a:latin typeface="+mn-lt"/>
                          <a:ea typeface="+mn-ea"/>
                          <a:cs typeface="+mn-cs"/>
                        </a:rPr>
                        <a:t>PM-8</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2"/>
                  </a:ext>
                </a:extLst>
              </a:tr>
              <a:tr h="803741">
                <a:tc>
                  <a:txBody>
                    <a:bodyPr/>
                    <a:lstStyle/>
                    <a:p>
                      <a:pPr marL="0" marR="0">
                        <a:spcBef>
                          <a:spcPts val="200"/>
                        </a:spcBef>
                        <a:spcAft>
                          <a:spcPts val="200"/>
                        </a:spcAft>
                      </a:pPr>
                      <a:r>
                        <a:rPr lang="en-US" sz="900" b="1" dirty="0">
                          <a:effectLst/>
                          <a:latin typeface="+mn-lt"/>
                          <a:ea typeface="Times New Roman"/>
                        </a:rPr>
                        <a:t>ID.BE-3</a:t>
                      </a:r>
                      <a:r>
                        <a:rPr lang="en-US" sz="900" dirty="0">
                          <a:effectLst/>
                          <a:latin typeface="+mn-lt"/>
                          <a:ea typeface="Times New Roman"/>
                        </a:rPr>
                        <a:t>: Priorities for organizational mission, objectives, and activities are established and communicated</a:t>
                      </a:r>
                    </a:p>
                  </a:txBody>
                  <a:tcPr marL="23015" marR="23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l" defTabSz="914400" rtl="0" eaLnBrk="1" fontAlgn="b" latinLnBrk="0" hangingPunct="1">
                        <a:lnSpc>
                          <a:spcPct val="100000"/>
                        </a:lnSpc>
                        <a:spcBef>
                          <a:spcPts val="0"/>
                        </a:spcBef>
                        <a:spcAft>
                          <a:spcPts val="100"/>
                        </a:spcAft>
                        <a:buClrTx/>
                        <a:buSzTx/>
                        <a:buFontTx/>
                        <a:buNone/>
                        <a:tabLst/>
                        <a:defRPr/>
                      </a:pPr>
                      <a:r>
                        <a:rPr lang="en-US" sz="900" b="1" i="0" u="none" strike="noStrike" kern="1200" baseline="0" dirty="0">
                          <a:solidFill>
                            <a:schemeClr val="tx1"/>
                          </a:solidFill>
                          <a:latin typeface="+mn-lt"/>
                          <a:ea typeface="+mn-ea"/>
                          <a:cs typeface="+mn-cs"/>
                        </a:rPr>
                        <a:t>COBIT 5 </a:t>
                      </a:r>
                      <a:r>
                        <a:rPr lang="en-US" sz="900" b="0" i="0" u="none" strike="noStrike" kern="1200" baseline="0" dirty="0">
                          <a:solidFill>
                            <a:schemeClr val="tx1"/>
                          </a:solidFill>
                          <a:latin typeface="+mn-lt"/>
                          <a:ea typeface="+mn-ea"/>
                          <a:cs typeface="+mn-cs"/>
                        </a:rPr>
                        <a:t>APO02.01, APO02.06, APO03.01</a:t>
                      </a:r>
                    </a:p>
                    <a:p>
                      <a:pPr marL="0" marR="0" indent="0" algn="l" defTabSz="914400" rtl="0" eaLnBrk="1" fontAlgn="b" latinLnBrk="0" hangingPunct="1">
                        <a:lnSpc>
                          <a:spcPct val="100000"/>
                        </a:lnSpc>
                        <a:spcBef>
                          <a:spcPts val="0"/>
                        </a:spcBef>
                        <a:spcAft>
                          <a:spcPts val="100"/>
                        </a:spcAft>
                        <a:buClrTx/>
                        <a:buSzTx/>
                        <a:buFontTx/>
                        <a:buNone/>
                        <a:tabLst/>
                        <a:defRPr/>
                      </a:pPr>
                      <a:r>
                        <a:rPr lang="en-US" sz="900" b="1" i="0" u="none" strike="noStrike" kern="1200" baseline="0" dirty="0">
                          <a:solidFill>
                            <a:schemeClr val="tx1"/>
                          </a:solidFill>
                          <a:latin typeface="+mn-lt"/>
                          <a:ea typeface="+mn-ea"/>
                          <a:cs typeface="+mn-cs"/>
                        </a:rPr>
                        <a:t>ISA 62443-2-1:2009 </a:t>
                      </a:r>
                      <a:r>
                        <a:rPr lang="en-US" sz="900" b="0" i="0" u="none" strike="noStrike" kern="1200" baseline="0" dirty="0">
                          <a:solidFill>
                            <a:schemeClr val="tx1"/>
                          </a:solidFill>
                          <a:latin typeface="+mn-lt"/>
                          <a:ea typeface="+mn-ea"/>
                          <a:cs typeface="+mn-cs"/>
                        </a:rPr>
                        <a:t>4.2.2.1, 4.2.3.6</a:t>
                      </a:r>
                    </a:p>
                    <a:p>
                      <a:pPr marL="0" marR="0" indent="0" algn="l" defTabSz="914400" rtl="0" eaLnBrk="1" fontAlgn="b" latinLnBrk="0" hangingPunct="1">
                        <a:lnSpc>
                          <a:spcPct val="100000"/>
                        </a:lnSpc>
                        <a:spcBef>
                          <a:spcPts val="0"/>
                        </a:spcBef>
                        <a:spcAft>
                          <a:spcPts val="100"/>
                        </a:spcAft>
                        <a:buClrTx/>
                        <a:buSzTx/>
                        <a:buFontTx/>
                        <a:buNone/>
                        <a:tabLst/>
                        <a:defRPr/>
                      </a:pPr>
                      <a:r>
                        <a:rPr lang="en-US" sz="900" b="1" i="0" u="none" strike="noStrike" kern="1200" baseline="0" dirty="0">
                          <a:solidFill>
                            <a:schemeClr val="tx1"/>
                          </a:solidFill>
                          <a:latin typeface="+mn-lt"/>
                          <a:ea typeface="+mn-ea"/>
                          <a:cs typeface="+mn-cs"/>
                        </a:rPr>
                        <a:t>NIST SP 800-53 Rev. 4 </a:t>
                      </a:r>
                      <a:r>
                        <a:rPr lang="en-US" sz="900" b="0" i="0" u="none" strike="noStrike" kern="1200" baseline="0" dirty="0">
                          <a:solidFill>
                            <a:schemeClr val="tx1"/>
                          </a:solidFill>
                          <a:latin typeface="+mn-lt"/>
                          <a:ea typeface="+mn-ea"/>
                          <a:cs typeface="+mn-cs"/>
                        </a:rPr>
                        <a:t>PM-11, SA-14</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3"/>
                  </a:ext>
                </a:extLst>
              </a:tr>
              <a:tr h="680377">
                <a:tc>
                  <a:txBody>
                    <a:bodyPr/>
                    <a:lstStyle/>
                    <a:p>
                      <a:pPr marL="0" marR="0">
                        <a:spcBef>
                          <a:spcPts val="200"/>
                        </a:spcBef>
                        <a:spcAft>
                          <a:spcPts val="200"/>
                        </a:spcAft>
                      </a:pPr>
                      <a:r>
                        <a:rPr lang="en-US" sz="900" b="1" dirty="0">
                          <a:effectLst/>
                          <a:latin typeface="+mn-lt"/>
                          <a:ea typeface="Times New Roman"/>
                        </a:rPr>
                        <a:t>ID.BE-4</a:t>
                      </a:r>
                      <a:r>
                        <a:rPr lang="en-US" sz="900" dirty="0">
                          <a:effectLst/>
                          <a:latin typeface="+mn-lt"/>
                          <a:ea typeface="Times New Roman"/>
                        </a:rPr>
                        <a:t>: Dependencies and critical functions for delivery of critical services are established</a:t>
                      </a:r>
                    </a:p>
                  </a:txBody>
                  <a:tcPr marL="23015" marR="23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spcAft>
                          <a:spcPts val="100"/>
                        </a:spcAft>
                      </a:pPr>
                      <a:r>
                        <a:rPr lang="en-US" sz="900" b="1" i="0" u="none" strike="noStrike" kern="1200" baseline="0" dirty="0">
                          <a:solidFill>
                            <a:schemeClr val="tx1"/>
                          </a:solidFill>
                          <a:latin typeface="+mn-lt"/>
                          <a:ea typeface="+mn-ea"/>
                          <a:cs typeface="+mn-cs"/>
                        </a:rPr>
                        <a:t>ISO/IEC 27001:2013 </a:t>
                      </a:r>
                      <a:r>
                        <a:rPr lang="en-US" sz="900" b="0" i="0" u="none" strike="noStrike" kern="1200" baseline="0" dirty="0">
                          <a:solidFill>
                            <a:schemeClr val="tx1"/>
                          </a:solidFill>
                          <a:latin typeface="+mn-lt"/>
                          <a:ea typeface="+mn-ea"/>
                          <a:cs typeface="+mn-cs"/>
                        </a:rPr>
                        <a:t>A.11.2.2, A.11.2.3, A.12.1.3</a:t>
                      </a:r>
                    </a:p>
                    <a:p>
                      <a:pPr>
                        <a:spcAft>
                          <a:spcPts val="100"/>
                        </a:spcAft>
                      </a:pPr>
                      <a:r>
                        <a:rPr lang="en-US" sz="900" b="1" i="0" u="none" strike="noStrike" kern="1200" baseline="0" dirty="0">
                          <a:solidFill>
                            <a:schemeClr val="tx1"/>
                          </a:solidFill>
                          <a:latin typeface="+mn-lt"/>
                          <a:ea typeface="+mn-ea"/>
                          <a:cs typeface="+mn-cs"/>
                        </a:rPr>
                        <a:t>NIST SP 800-53 Rev. 4 </a:t>
                      </a:r>
                      <a:r>
                        <a:rPr lang="en-US" sz="900" b="0" i="0" u="none" strike="noStrike" kern="1200" baseline="0" dirty="0">
                          <a:solidFill>
                            <a:schemeClr val="tx1"/>
                          </a:solidFill>
                          <a:latin typeface="+mn-lt"/>
                          <a:ea typeface="+mn-ea"/>
                          <a:cs typeface="+mn-cs"/>
                        </a:rPr>
                        <a:t>CP-8, PE-9, PE-11, PM-8, SA-14</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4"/>
                  </a:ext>
                </a:extLst>
              </a:tr>
              <a:tr h="733705">
                <a:tc>
                  <a:txBody>
                    <a:bodyPr/>
                    <a:lstStyle/>
                    <a:p>
                      <a:pPr marL="0" marR="0">
                        <a:spcBef>
                          <a:spcPts val="200"/>
                        </a:spcBef>
                        <a:spcAft>
                          <a:spcPts val="200"/>
                        </a:spcAft>
                      </a:pPr>
                      <a:r>
                        <a:rPr lang="en-US" sz="900" b="1" dirty="0">
                          <a:effectLst/>
                          <a:latin typeface="+mn-lt"/>
                          <a:ea typeface="Times New Roman"/>
                        </a:rPr>
                        <a:t>ID.BE-5</a:t>
                      </a:r>
                      <a:r>
                        <a:rPr lang="en-US" sz="900" dirty="0">
                          <a:effectLst/>
                          <a:latin typeface="+mn-lt"/>
                          <a:ea typeface="Times New Roman"/>
                        </a:rPr>
                        <a:t>: Resilience requirements to support delivery of critical services are established</a:t>
                      </a:r>
                    </a:p>
                  </a:txBody>
                  <a:tcPr marL="23015" marR="230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spcAft>
                          <a:spcPts val="100"/>
                        </a:spcAft>
                      </a:pPr>
                      <a:r>
                        <a:rPr lang="en-US" sz="900" b="1" i="0" u="none" strike="noStrike" kern="1200" baseline="0" dirty="0">
                          <a:solidFill>
                            <a:schemeClr val="tx1"/>
                          </a:solidFill>
                          <a:latin typeface="+mn-lt"/>
                          <a:ea typeface="+mn-ea"/>
                          <a:cs typeface="+mn-cs"/>
                        </a:rPr>
                        <a:t>COBIT 5 </a:t>
                      </a:r>
                      <a:r>
                        <a:rPr lang="en-US" sz="900" b="0" i="0" u="none" strike="noStrike" kern="1200" baseline="0" dirty="0">
                          <a:solidFill>
                            <a:schemeClr val="tx1"/>
                          </a:solidFill>
                          <a:latin typeface="+mn-lt"/>
                          <a:ea typeface="+mn-ea"/>
                          <a:cs typeface="+mn-cs"/>
                        </a:rPr>
                        <a:t>DSS04.02</a:t>
                      </a:r>
                    </a:p>
                    <a:p>
                      <a:pPr>
                        <a:spcAft>
                          <a:spcPts val="100"/>
                        </a:spcAft>
                      </a:pPr>
                      <a:r>
                        <a:rPr lang="en-US" sz="900" b="1" i="0" u="none" strike="noStrike" kern="1200" baseline="0" dirty="0">
                          <a:solidFill>
                            <a:schemeClr val="tx1"/>
                          </a:solidFill>
                          <a:latin typeface="+mn-lt"/>
                          <a:ea typeface="+mn-ea"/>
                          <a:cs typeface="+mn-cs"/>
                        </a:rPr>
                        <a:t>ISO/IEC 27001:2013 </a:t>
                      </a:r>
                      <a:r>
                        <a:rPr lang="en-US" sz="900" b="0" i="0" u="none" strike="noStrike" kern="1200" baseline="0" dirty="0">
                          <a:solidFill>
                            <a:schemeClr val="tx1"/>
                          </a:solidFill>
                          <a:latin typeface="+mn-lt"/>
                          <a:ea typeface="+mn-ea"/>
                          <a:cs typeface="+mn-cs"/>
                        </a:rPr>
                        <a:t>A.11.1.4, A.17.1.1, A.17.1.2, A.17.2.1</a:t>
                      </a:r>
                    </a:p>
                    <a:p>
                      <a:pPr>
                        <a:spcAft>
                          <a:spcPts val="100"/>
                        </a:spcAft>
                      </a:pPr>
                      <a:r>
                        <a:rPr lang="en-US" sz="900" b="1" i="0" u="none" strike="noStrike" kern="1200" baseline="0" dirty="0">
                          <a:solidFill>
                            <a:schemeClr val="tx1"/>
                          </a:solidFill>
                          <a:latin typeface="+mn-lt"/>
                          <a:ea typeface="+mn-ea"/>
                          <a:cs typeface="+mn-cs"/>
                        </a:rPr>
                        <a:t>NIST SP 800-53 Rev. 4 </a:t>
                      </a:r>
                      <a:r>
                        <a:rPr lang="en-US" sz="900" b="0" i="0" u="none" strike="noStrike" kern="1200" baseline="0" dirty="0">
                          <a:solidFill>
                            <a:schemeClr val="tx1"/>
                          </a:solidFill>
                          <a:latin typeface="+mn-lt"/>
                          <a:ea typeface="+mn-ea"/>
                          <a:cs typeface="+mn-cs"/>
                        </a:rPr>
                        <a:t>CP-2, CP-11, SA-14</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5"/>
                  </a:ext>
                </a:extLst>
              </a:tr>
            </a:tbl>
          </a:graphicData>
        </a:graphic>
      </p:graphicFrame>
      <p:sp>
        <p:nvSpPr>
          <p:cNvPr id="13" name="Right Brace 12"/>
          <p:cNvSpPr/>
          <p:nvPr/>
        </p:nvSpPr>
        <p:spPr>
          <a:xfrm>
            <a:off x="3799551" y="2041846"/>
            <a:ext cx="68669" cy="137831"/>
          </a:xfrm>
          <a:prstGeom prst="rightBrace">
            <a:avLst>
              <a:gd name="adj1" fmla="val 27083"/>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342900" fontAlgn="auto">
              <a:spcBef>
                <a:spcPts val="0"/>
              </a:spcBef>
              <a:spcAft>
                <a:spcPts val="0"/>
              </a:spcAft>
            </a:pPr>
            <a:endParaRPr lang="en-US" sz="1350" dirty="0">
              <a:solidFill>
                <a:prstClr val="black"/>
              </a:solidFill>
              <a:latin typeface="Calibri"/>
            </a:endParaRPr>
          </a:p>
        </p:txBody>
      </p:sp>
      <p:sp>
        <p:nvSpPr>
          <p:cNvPr id="14" name="Left Brace 13"/>
          <p:cNvSpPr/>
          <p:nvPr/>
        </p:nvSpPr>
        <p:spPr>
          <a:xfrm>
            <a:off x="4051700" y="1744882"/>
            <a:ext cx="400050" cy="4084418"/>
          </a:xfrm>
          <a:prstGeom prst="leftBrace">
            <a:avLst>
              <a:gd name="adj1" fmla="val 35762"/>
              <a:gd name="adj2" fmla="val 1923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342900" fontAlgn="auto">
              <a:spcBef>
                <a:spcPts val="0"/>
              </a:spcBef>
              <a:spcAft>
                <a:spcPts val="0"/>
              </a:spcAft>
            </a:pPr>
            <a:endParaRPr lang="en-US" sz="1350" dirty="0">
              <a:solidFill>
                <a:prstClr val="black"/>
              </a:solidFill>
              <a:latin typeface="Calibri"/>
            </a:endParaRPr>
          </a:p>
        </p:txBody>
      </p:sp>
      <p:cxnSp>
        <p:nvCxnSpPr>
          <p:cNvPr id="15" name="Straight Connector 14"/>
          <p:cNvCxnSpPr>
            <a:cxnSpLocks/>
            <a:stCxn id="13" idx="1"/>
            <a:endCxn id="14" idx="1"/>
          </p:cNvCxnSpPr>
          <p:nvPr/>
        </p:nvCxnSpPr>
        <p:spPr>
          <a:xfrm>
            <a:off x="3868219" y="2110762"/>
            <a:ext cx="183482" cy="4195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itle 3">
            <a:extLst>
              <a:ext uri="{FF2B5EF4-FFF2-40B4-BE49-F238E27FC236}">
                <a16:creationId xmlns:a16="http://schemas.microsoft.com/office/drawing/2014/main" id="{5F7EAE89-7588-49C6-9BF6-016EE5480691}"/>
              </a:ext>
            </a:extLst>
          </p:cNvPr>
          <p:cNvSpPr>
            <a:spLocks noGrp="1"/>
          </p:cNvSpPr>
          <p:nvPr>
            <p:ph type="title"/>
          </p:nvPr>
        </p:nvSpPr>
        <p:spPr>
          <a:xfrm>
            <a:off x="361950" y="1265030"/>
            <a:ext cx="6343650" cy="571500"/>
          </a:xfrm>
        </p:spPr>
        <p:txBody>
          <a:bodyPr/>
          <a:lstStyle/>
          <a:p>
            <a:r>
              <a:rPr lang="en-US" sz="2400" dirty="0"/>
              <a:t>Subcategories &amp; Informative References</a:t>
            </a:r>
            <a:br>
              <a:rPr lang="en-US" sz="2400" dirty="0"/>
            </a:br>
            <a:endParaRPr lang="en-US" sz="1500" b="0" i="1" dirty="0"/>
          </a:p>
        </p:txBody>
      </p:sp>
      <p:graphicFrame>
        <p:nvGraphicFramePr>
          <p:cNvPr id="10" name="Table 9" descr="Framework Core">
            <a:extLst>
              <a:ext uri="{FF2B5EF4-FFF2-40B4-BE49-F238E27FC236}">
                <a16:creationId xmlns:a16="http://schemas.microsoft.com/office/drawing/2014/main" id="{C7CD7DCB-ADC0-4169-9A94-6FDE230CA858}"/>
              </a:ext>
            </a:extLst>
          </p:cNvPr>
          <p:cNvGraphicFramePr>
            <a:graphicFrameLocks noGrp="1"/>
          </p:cNvGraphicFramePr>
          <p:nvPr/>
        </p:nvGraphicFramePr>
        <p:xfrm>
          <a:off x="1254919" y="1746669"/>
          <a:ext cx="2541533" cy="3936547"/>
        </p:xfrm>
        <a:graphic>
          <a:graphicData uri="http://schemas.openxmlformats.org/drawingml/2006/table">
            <a:tbl>
              <a:tblPr firstRow="1" firstCol="1" bandRow="1"/>
              <a:tblGrid>
                <a:gridCol w="685146">
                  <a:extLst>
                    <a:ext uri="{9D8B030D-6E8A-4147-A177-3AD203B41FA5}">
                      <a16:colId xmlns:a16="http://schemas.microsoft.com/office/drawing/2014/main" val="20001"/>
                    </a:ext>
                  </a:extLst>
                </a:gridCol>
                <a:gridCol w="1375890">
                  <a:extLst>
                    <a:ext uri="{9D8B030D-6E8A-4147-A177-3AD203B41FA5}">
                      <a16:colId xmlns:a16="http://schemas.microsoft.com/office/drawing/2014/main" val="20002"/>
                    </a:ext>
                  </a:extLst>
                </a:gridCol>
                <a:gridCol w="480497">
                  <a:extLst>
                    <a:ext uri="{9D8B030D-6E8A-4147-A177-3AD203B41FA5}">
                      <a16:colId xmlns:a16="http://schemas.microsoft.com/office/drawing/2014/main" val="20003"/>
                    </a:ext>
                  </a:extLst>
                </a:gridCol>
              </a:tblGrid>
              <a:tr h="135140">
                <a:tc>
                  <a:txBody>
                    <a:bodyPr/>
                    <a:lstStyle/>
                    <a:p>
                      <a:pPr marL="0" marR="0" algn="ctr">
                        <a:spcBef>
                          <a:spcPts val="0"/>
                        </a:spcBef>
                        <a:spcAft>
                          <a:spcPts val="600"/>
                        </a:spcAft>
                      </a:pPr>
                      <a:r>
                        <a:rPr lang="en-US" sz="800" b="1" dirty="0">
                          <a:effectLst/>
                          <a:latin typeface="+mn-lt"/>
                          <a:ea typeface="Times New Roman"/>
                        </a:rPr>
                        <a:t>Function</a:t>
                      </a:r>
                      <a:endParaRPr lang="en-US" sz="800" dirty="0">
                        <a:effectLst/>
                        <a:latin typeface="+mn-lt"/>
                        <a:ea typeface="Times New Roman"/>
                      </a:endParaRP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r>
                        <a:rPr lang="en-US" sz="800" b="1" dirty="0">
                          <a:effectLst/>
                          <a:latin typeface="+mn-lt"/>
                          <a:ea typeface="Times New Roman"/>
                        </a:rPr>
                        <a:t>Category</a:t>
                      </a:r>
                      <a:endParaRPr lang="en-US" sz="800" dirty="0">
                        <a:effectLst/>
                        <a:latin typeface="+mn-lt"/>
                        <a:ea typeface="Times New Roman"/>
                      </a:endParaRP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600"/>
                        </a:spcAft>
                      </a:pPr>
                      <a:r>
                        <a:rPr lang="en-US" sz="800" b="1" dirty="0">
                          <a:effectLst/>
                          <a:latin typeface="+mn-lt"/>
                          <a:ea typeface="Times New Roman"/>
                          <a:cs typeface="Courier New" panose="02070309020205020404" pitchFamily="49" charset="0"/>
                        </a:rPr>
                        <a:t>ID</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152629">
                <a:tc rowSpan="6">
                  <a:txBody>
                    <a:bodyPr/>
                    <a:lstStyle/>
                    <a:p>
                      <a:pPr marL="0" marR="0" algn="ctr">
                        <a:spcBef>
                          <a:spcPts val="0"/>
                        </a:spcBef>
                        <a:spcAft>
                          <a:spcPts val="600"/>
                        </a:spcAft>
                      </a:pPr>
                      <a:r>
                        <a:rPr lang="en-US" sz="800" b="1" dirty="0">
                          <a:effectLst/>
                          <a:latin typeface="+mn-lt"/>
                          <a:ea typeface="Times New Roman"/>
                        </a:rPr>
                        <a:t>Identify</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66FF"/>
                    </a:solidFill>
                  </a:tcPr>
                </a:tc>
                <a:tc>
                  <a:txBody>
                    <a:bodyPr/>
                    <a:lstStyle/>
                    <a:p>
                      <a:pPr marL="0" marR="0" algn="l">
                        <a:spcBef>
                          <a:spcPts val="300"/>
                        </a:spcBef>
                        <a:spcAft>
                          <a:spcPts val="300"/>
                        </a:spcAft>
                      </a:pPr>
                      <a:r>
                        <a:rPr lang="en-US" sz="700" dirty="0">
                          <a:effectLst/>
                          <a:latin typeface="+mn-lt"/>
                          <a:ea typeface="Times New Roman"/>
                        </a:rPr>
                        <a:t>Asset Management</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gn="ctr">
                        <a:spcBef>
                          <a:spcPts val="300"/>
                        </a:spcBef>
                        <a:spcAft>
                          <a:spcPts val="300"/>
                        </a:spcAft>
                      </a:pPr>
                      <a:r>
                        <a:rPr lang="en-US" sz="700" b="1" dirty="0">
                          <a:effectLst/>
                          <a:latin typeface="+mn-lt"/>
                          <a:ea typeface="Times New Roman"/>
                          <a:cs typeface="Courier New" panose="02070309020205020404" pitchFamily="49" charset="0"/>
                        </a:rPr>
                        <a:t>ID.AM</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152629">
                <a:tc vMerge="1">
                  <a:txBody>
                    <a:bodyPr/>
                    <a:lstStyle/>
                    <a:p>
                      <a:endParaRPr lang="en-US"/>
                    </a:p>
                  </a:txBody>
                  <a:tcPr/>
                </a:tc>
                <a:tc>
                  <a:txBody>
                    <a:bodyPr/>
                    <a:lstStyle/>
                    <a:p>
                      <a:pPr marL="0" marR="0" algn="l">
                        <a:spcBef>
                          <a:spcPts val="300"/>
                        </a:spcBef>
                        <a:spcAft>
                          <a:spcPts val="300"/>
                        </a:spcAft>
                      </a:pPr>
                      <a:r>
                        <a:rPr lang="en-US" sz="700" dirty="0">
                          <a:effectLst/>
                          <a:latin typeface="+mn-lt"/>
                          <a:ea typeface="Times New Roman"/>
                        </a:rPr>
                        <a:t>Business Environment</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gn="ctr">
                        <a:spcBef>
                          <a:spcPts val="300"/>
                        </a:spcBef>
                        <a:spcAft>
                          <a:spcPts val="300"/>
                        </a:spcAft>
                      </a:pPr>
                      <a:r>
                        <a:rPr lang="en-US" sz="700" b="1" dirty="0">
                          <a:effectLst/>
                          <a:latin typeface="+mn-lt"/>
                          <a:ea typeface="Times New Roman"/>
                          <a:cs typeface="Courier New" panose="02070309020205020404" pitchFamily="49" charset="0"/>
                        </a:rPr>
                        <a:t>ID.BE</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152629">
                <a:tc vMerge="1">
                  <a:txBody>
                    <a:bodyPr/>
                    <a:lstStyle/>
                    <a:p>
                      <a:endParaRPr lang="en-US"/>
                    </a:p>
                  </a:txBody>
                  <a:tcPr/>
                </a:tc>
                <a:tc>
                  <a:txBody>
                    <a:bodyPr/>
                    <a:lstStyle/>
                    <a:p>
                      <a:pPr marL="0" marR="0" algn="l">
                        <a:spcBef>
                          <a:spcPts val="300"/>
                        </a:spcBef>
                        <a:spcAft>
                          <a:spcPts val="300"/>
                        </a:spcAft>
                      </a:pPr>
                      <a:r>
                        <a:rPr lang="en-US" sz="700" dirty="0">
                          <a:effectLst/>
                          <a:latin typeface="+mn-lt"/>
                          <a:ea typeface="Times New Roman"/>
                        </a:rPr>
                        <a:t>Governance</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gn="ctr">
                        <a:spcBef>
                          <a:spcPts val="300"/>
                        </a:spcBef>
                        <a:spcAft>
                          <a:spcPts val="300"/>
                        </a:spcAft>
                      </a:pPr>
                      <a:r>
                        <a:rPr lang="en-US" sz="700" b="1" dirty="0">
                          <a:effectLst/>
                          <a:latin typeface="+mn-lt"/>
                          <a:ea typeface="Times New Roman"/>
                          <a:cs typeface="Courier New" panose="02070309020205020404" pitchFamily="49" charset="0"/>
                        </a:rPr>
                        <a:t>ID.GV</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152629">
                <a:tc vMerge="1">
                  <a:txBody>
                    <a:bodyPr/>
                    <a:lstStyle/>
                    <a:p>
                      <a:endParaRPr lang="en-US"/>
                    </a:p>
                  </a:txBody>
                  <a:tcPr/>
                </a:tc>
                <a:tc>
                  <a:txBody>
                    <a:bodyPr/>
                    <a:lstStyle/>
                    <a:p>
                      <a:pPr marL="0" marR="0" algn="l">
                        <a:spcBef>
                          <a:spcPts val="300"/>
                        </a:spcBef>
                        <a:spcAft>
                          <a:spcPts val="300"/>
                        </a:spcAft>
                      </a:pPr>
                      <a:r>
                        <a:rPr lang="en-US" sz="700" dirty="0">
                          <a:effectLst/>
                          <a:latin typeface="+mn-lt"/>
                          <a:ea typeface="Times New Roman"/>
                        </a:rPr>
                        <a:t>Risk Assessment</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gn="ctr">
                        <a:spcBef>
                          <a:spcPts val="300"/>
                        </a:spcBef>
                        <a:spcAft>
                          <a:spcPts val="300"/>
                        </a:spcAft>
                      </a:pPr>
                      <a:r>
                        <a:rPr lang="en-US" sz="700" b="1" dirty="0">
                          <a:effectLst/>
                          <a:latin typeface="+mn-lt"/>
                          <a:ea typeface="Times New Roman"/>
                          <a:cs typeface="Courier New" panose="02070309020205020404" pitchFamily="49" charset="0"/>
                        </a:rPr>
                        <a:t>ID.RA</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4"/>
                  </a:ext>
                </a:extLst>
              </a:tr>
              <a:tr h="162167">
                <a:tc vMerge="1">
                  <a:txBody>
                    <a:bodyPr/>
                    <a:lstStyle/>
                    <a:p>
                      <a:endParaRPr lang="en-US"/>
                    </a:p>
                  </a:txBody>
                  <a:tcPr/>
                </a:tc>
                <a:tc>
                  <a:txBody>
                    <a:bodyPr/>
                    <a:lstStyle/>
                    <a:p>
                      <a:pPr marL="0" marR="0" algn="l">
                        <a:spcBef>
                          <a:spcPts val="300"/>
                        </a:spcBef>
                        <a:spcAft>
                          <a:spcPts val="300"/>
                        </a:spcAft>
                      </a:pPr>
                      <a:r>
                        <a:rPr lang="en-US" sz="700" dirty="0">
                          <a:effectLst/>
                          <a:latin typeface="+mn-lt"/>
                          <a:ea typeface="Times New Roman"/>
                        </a:rPr>
                        <a:t>Risk Management Strategy</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gn="ctr">
                        <a:spcBef>
                          <a:spcPts val="300"/>
                        </a:spcBef>
                        <a:spcAft>
                          <a:spcPts val="300"/>
                        </a:spcAft>
                      </a:pPr>
                      <a:r>
                        <a:rPr lang="en-US" sz="700" b="1" dirty="0">
                          <a:effectLst/>
                          <a:latin typeface="+mn-lt"/>
                          <a:ea typeface="Times New Roman"/>
                          <a:cs typeface="Courier New" panose="02070309020205020404" pitchFamily="49" charset="0"/>
                        </a:rPr>
                        <a:t>ID.RM</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5"/>
                  </a:ext>
                </a:extLst>
              </a:tr>
              <a:tr h="162167">
                <a:tc vMerge="1">
                  <a:txBody>
                    <a:bodyPr/>
                    <a:lstStyle/>
                    <a:p>
                      <a:pPr marL="0" marR="0" algn="ctr">
                        <a:spcBef>
                          <a:spcPts val="0"/>
                        </a:spcBef>
                        <a:spcAft>
                          <a:spcPts val="600"/>
                        </a:spcAft>
                      </a:pPr>
                      <a:endParaRPr lang="en-US" sz="1600" b="1" dirty="0">
                        <a:effectLst/>
                        <a:latin typeface="+mn-lt"/>
                        <a:ea typeface="Times New Roman"/>
                      </a:endParaRPr>
                    </a:p>
                  </a:txBody>
                  <a:tcPr marL="29204" marR="292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66FF"/>
                    </a:solidFill>
                  </a:tcPr>
                </a:tc>
                <a:tc>
                  <a:txBody>
                    <a:bodyPr/>
                    <a:lstStyle/>
                    <a:p>
                      <a:pPr marL="0" marR="0" algn="l">
                        <a:spcBef>
                          <a:spcPts val="300"/>
                        </a:spcBef>
                        <a:spcAft>
                          <a:spcPts val="300"/>
                        </a:spcAft>
                      </a:pPr>
                      <a:r>
                        <a:rPr lang="en-US" sz="700" dirty="0">
                          <a:effectLst/>
                          <a:latin typeface="+mn-lt"/>
                          <a:ea typeface="Times New Roman"/>
                        </a:rPr>
                        <a:t>Supply Chain Risk Management</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algn="ctr">
                        <a:spcBef>
                          <a:spcPts val="300"/>
                        </a:spcBef>
                        <a:spcAft>
                          <a:spcPts val="300"/>
                        </a:spcAft>
                      </a:pPr>
                      <a:r>
                        <a:rPr lang="en-US" sz="700" b="1" dirty="0">
                          <a:effectLst/>
                          <a:latin typeface="+mn-lt"/>
                          <a:ea typeface="Times New Roman"/>
                          <a:cs typeface="Courier New" panose="02070309020205020404" pitchFamily="49" charset="0"/>
                        </a:rPr>
                        <a:t>ID.SC</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1558610"/>
                  </a:ext>
                </a:extLst>
              </a:tr>
              <a:tr h="243251">
                <a:tc rowSpan="6">
                  <a:txBody>
                    <a:bodyPr/>
                    <a:lstStyle/>
                    <a:p>
                      <a:pPr marL="0" marR="0" algn="ctr">
                        <a:spcBef>
                          <a:spcPts val="0"/>
                        </a:spcBef>
                        <a:spcAft>
                          <a:spcPts val="600"/>
                        </a:spcAft>
                      </a:pPr>
                      <a:r>
                        <a:rPr lang="en-US" sz="800" b="1" dirty="0">
                          <a:effectLst/>
                          <a:latin typeface="+mn-lt"/>
                          <a:ea typeface="Times New Roman"/>
                        </a:rPr>
                        <a:t>Protect</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0080"/>
                    </a:solidFill>
                  </a:tcPr>
                </a:tc>
                <a:tc>
                  <a:txBody>
                    <a:bodyPr/>
                    <a:lstStyle/>
                    <a:p>
                      <a:pPr marL="0" marR="0" algn="l">
                        <a:spcBef>
                          <a:spcPts val="300"/>
                        </a:spcBef>
                        <a:spcAft>
                          <a:spcPts val="300"/>
                        </a:spcAft>
                      </a:pPr>
                      <a:r>
                        <a:rPr lang="en-US" sz="700" dirty="0">
                          <a:effectLst/>
                          <a:latin typeface="+mn-lt"/>
                          <a:ea typeface="Times New Roman"/>
                        </a:rPr>
                        <a:t>Identity Management &amp; Access Control</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spcBef>
                          <a:spcPts val="300"/>
                        </a:spcBef>
                        <a:spcAft>
                          <a:spcPts val="300"/>
                        </a:spcAft>
                      </a:pPr>
                      <a:r>
                        <a:rPr lang="en-US" sz="700" b="1" dirty="0">
                          <a:effectLst/>
                          <a:latin typeface="+mn-lt"/>
                          <a:ea typeface="Times New Roman"/>
                          <a:cs typeface="Courier New" panose="02070309020205020404" pitchFamily="49" charset="0"/>
                        </a:rPr>
                        <a:t>PR.AC</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6"/>
                  </a:ext>
                </a:extLst>
              </a:tr>
              <a:tr h="152629">
                <a:tc vMerge="1">
                  <a:txBody>
                    <a:bodyPr/>
                    <a:lstStyle/>
                    <a:p>
                      <a:endParaRPr lang="en-US"/>
                    </a:p>
                  </a:txBody>
                  <a:tcPr/>
                </a:tc>
                <a:tc>
                  <a:txBody>
                    <a:bodyPr/>
                    <a:lstStyle/>
                    <a:p>
                      <a:pPr marL="0" marR="0" algn="l">
                        <a:spcBef>
                          <a:spcPts val="300"/>
                        </a:spcBef>
                        <a:spcAft>
                          <a:spcPts val="300"/>
                        </a:spcAft>
                      </a:pPr>
                      <a:r>
                        <a:rPr lang="en-US" sz="700" dirty="0">
                          <a:effectLst/>
                          <a:latin typeface="+mn-lt"/>
                          <a:ea typeface="Times New Roman"/>
                        </a:rPr>
                        <a:t>Awareness and Training</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spcBef>
                          <a:spcPts val="300"/>
                        </a:spcBef>
                        <a:spcAft>
                          <a:spcPts val="300"/>
                        </a:spcAft>
                      </a:pPr>
                      <a:r>
                        <a:rPr lang="en-US" sz="700" b="1" dirty="0">
                          <a:effectLst/>
                          <a:latin typeface="+mn-lt"/>
                          <a:ea typeface="Times New Roman"/>
                          <a:cs typeface="Courier New" panose="02070309020205020404" pitchFamily="49" charset="0"/>
                        </a:rPr>
                        <a:t>PR.AT</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7"/>
                  </a:ext>
                </a:extLst>
              </a:tr>
              <a:tr h="152629">
                <a:tc vMerge="1">
                  <a:txBody>
                    <a:bodyPr/>
                    <a:lstStyle/>
                    <a:p>
                      <a:endParaRPr lang="en-US"/>
                    </a:p>
                  </a:txBody>
                  <a:tcPr/>
                </a:tc>
                <a:tc>
                  <a:txBody>
                    <a:bodyPr/>
                    <a:lstStyle/>
                    <a:p>
                      <a:pPr marL="0" marR="0" algn="l">
                        <a:spcBef>
                          <a:spcPts val="300"/>
                        </a:spcBef>
                        <a:spcAft>
                          <a:spcPts val="300"/>
                        </a:spcAft>
                      </a:pPr>
                      <a:r>
                        <a:rPr lang="en-US" sz="700" dirty="0">
                          <a:effectLst/>
                          <a:latin typeface="+mn-lt"/>
                          <a:ea typeface="Times New Roman"/>
                        </a:rPr>
                        <a:t>Data Security</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spcBef>
                          <a:spcPts val="300"/>
                        </a:spcBef>
                        <a:spcAft>
                          <a:spcPts val="300"/>
                        </a:spcAft>
                      </a:pPr>
                      <a:r>
                        <a:rPr lang="en-US" sz="700" b="1" dirty="0">
                          <a:effectLst/>
                          <a:latin typeface="+mn-lt"/>
                          <a:ea typeface="Times New Roman"/>
                          <a:cs typeface="Courier New" panose="02070309020205020404" pitchFamily="49" charset="0"/>
                        </a:rPr>
                        <a:t>PR.DS</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8"/>
                  </a:ext>
                </a:extLst>
              </a:tr>
              <a:tr h="305257">
                <a:tc vMerge="1">
                  <a:txBody>
                    <a:bodyPr/>
                    <a:lstStyle/>
                    <a:p>
                      <a:endParaRPr lang="en-US"/>
                    </a:p>
                  </a:txBody>
                  <a:tcPr/>
                </a:tc>
                <a:tc>
                  <a:txBody>
                    <a:bodyPr/>
                    <a:lstStyle/>
                    <a:p>
                      <a:pPr marL="0" marR="0" algn="l">
                        <a:spcBef>
                          <a:spcPts val="300"/>
                        </a:spcBef>
                        <a:spcAft>
                          <a:spcPts val="300"/>
                        </a:spcAft>
                      </a:pPr>
                      <a:r>
                        <a:rPr lang="en-US" sz="700" dirty="0">
                          <a:effectLst/>
                          <a:latin typeface="+mn-lt"/>
                          <a:ea typeface="Times New Roman"/>
                        </a:rPr>
                        <a:t>Information Protection Processes &amp; Procedures</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spcBef>
                          <a:spcPts val="300"/>
                        </a:spcBef>
                        <a:spcAft>
                          <a:spcPts val="300"/>
                        </a:spcAft>
                      </a:pPr>
                      <a:r>
                        <a:rPr lang="en-US" sz="700" b="1" dirty="0">
                          <a:effectLst/>
                          <a:latin typeface="+mn-lt"/>
                          <a:ea typeface="Times New Roman"/>
                          <a:cs typeface="Courier New" panose="02070309020205020404" pitchFamily="49" charset="0"/>
                        </a:rPr>
                        <a:t>PR.IP</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9"/>
                  </a:ext>
                </a:extLst>
              </a:tr>
              <a:tr h="152629">
                <a:tc vMerge="1">
                  <a:txBody>
                    <a:bodyPr/>
                    <a:lstStyle/>
                    <a:p>
                      <a:endParaRPr lang="en-US"/>
                    </a:p>
                  </a:txBody>
                  <a:tcPr/>
                </a:tc>
                <a:tc>
                  <a:txBody>
                    <a:bodyPr/>
                    <a:lstStyle/>
                    <a:p>
                      <a:pPr marL="0" marR="0" algn="l">
                        <a:spcBef>
                          <a:spcPts val="300"/>
                        </a:spcBef>
                        <a:spcAft>
                          <a:spcPts val="300"/>
                        </a:spcAft>
                      </a:pPr>
                      <a:r>
                        <a:rPr lang="en-US" sz="700" dirty="0">
                          <a:effectLst/>
                          <a:latin typeface="+mn-lt"/>
                          <a:ea typeface="Times New Roman"/>
                        </a:rPr>
                        <a:t>Maintenance</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spcBef>
                          <a:spcPts val="300"/>
                        </a:spcBef>
                        <a:spcAft>
                          <a:spcPts val="300"/>
                        </a:spcAft>
                      </a:pPr>
                      <a:r>
                        <a:rPr lang="en-US" sz="700" b="1" dirty="0">
                          <a:effectLst/>
                          <a:latin typeface="+mn-lt"/>
                          <a:ea typeface="Times New Roman"/>
                          <a:cs typeface="Courier New" panose="02070309020205020404" pitchFamily="49" charset="0"/>
                        </a:rPr>
                        <a:t>PR.MA</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10"/>
                  </a:ext>
                </a:extLst>
              </a:tr>
              <a:tr h="152629">
                <a:tc vMerge="1">
                  <a:txBody>
                    <a:bodyPr/>
                    <a:lstStyle/>
                    <a:p>
                      <a:endParaRPr lang="en-US"/>
                    </a:p>
                  </a:txBody>
                  <a:tcPr/>
                </a:tc>
                <a:tc>
                  <a:txBody>
                    <a:bodyPr/>
                    <a:lstStyle/>
                    <a:p>
                      <a:pPr marL="0" marR="0" algn="l">
                        <a:spcBef>
                          <a:spcPts val="300"/>
                        </a:spcBef>
                        <a:spcAft>
                          <a:spcPts val="300"/>
                        </a:spcAft>
                      </a:pPr>
                      <a:r>
                        <a:rPr lang="en-US" sz="700" dirty="0">
                          <a:effectLst/>
                          <a:latin typeface="+mn-lt"/>
                          <a:ea typeface="Times New Roman"/>
                        </a:rPr>
                        <a:t>Protective Technology</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algn="ctr">
                        <a:spcBef>
                          <a:spcPts val="300"/>
                        </a:spcBef>
                        <a:spcAft>
                          <a:spcPts val="300"/>
                        </a:spcAft>
                      </a:pPr>
                      <a:r>
                        <a:rPr lang="en-US" sz="700" b="1" dirty="0">
                          <a:effectLst/>
                          <a:latin typeface="+mn-lt"/>
                          <a:ea typeface="Times New Roman"/>
                          <a:cs typeface="Courier New" panose="02070309020205020404" pitchFamily="49" charset="0"/>
                        </a:rPr>
                        <a:t>PR.PT</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11"/>
                  </a:ext>
                </a:extLst>
              </a:tr>
              <a:tr h="152629">
                <a:tc rowSpan="3">
                  <a:txBody>
                    <a:bodyPr/>
                    <a:lstStyle/>
                    <a:p>
                      <a:pPr marL="0" marR="0" algn="ctr">
                        <a:spcBef>
                          <a:spcPts val="0"/>
                        </a:spcBef>
                        <a:spcAft>
                          <a:spcPts val="600"/>
                        </a:spcAft>
                      </a:pPr>
                      <a:r>
                        <a:rPr lang="en-US" sz="800" b="1" dirty="0">
                          <a:effectLst/>
                          <a:latin typeface="+mn-lt"/>
                          <a:ea typeface="Times New Roman"/>
                        </a:rPr>
                        <a:t>Detect</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algn="l">
                        <a:spcBef>
                          <a:spcPts val="300"/>
                        </a:spcBef>
                        <a:spcAft>
                          <a:spcPts val="300"/>
                        </a:spcAft>
                      </a:pPr>
                      <a:r>
                        <a:rPr lang="en-US" sz="700" dirty="0">
                          <a:effectLst/>
                          <a:latin typeface="+mn-lt"/>
                          <a:ea typeface="Times New Roman"/>
                        </a:rPr>
                        <a:t>Anomalies and Events</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marL="0" marR="0" algn="ctr">
                        <a:spcBef>
                          <a:spcPts val="300"/>
                        </a:spcBef>
                        <a:spcAft>
                          <a:spcPts val="300"/>
                        </a:spcAft>
                      </a:pPr>
                      <a:r>
                        <a:rPr lang="en-US" sz="700" b="1" dirty="0">
                          <a:effectLst/>
                          <a:latin typeface="+mn-lt"/>
                          <a:ea typeface="Times New Roman"/>
                          <a:cs typeface="Courier New" panose="02070309020205020404" pitchFamily="49" charset="0"/>
                        </a:rPr>
                        <a:t>DE.AE</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12"/>
                  </a:ext>
                </a:extLst>
              </a:tr>
              <a:tr h="162167">
                <a:tc vMerge="1">
                  <a:txBody>
                    <a:bodyPr/>
                    <a:lstStyle/>
                    <a:p>
                      <a:endParaRPr lang="en-US"/>
                    </a:p>
                  </a:txBody>
                  <a:tcPr/>
                </a:tc>
                <a:tc>
                  <a:txBody>
                    <a:bodyPr/>
                    <a:lstStyle/>
                    <a:p>
                      <a:pPr marL="0" marR="0" algn="l">
                        <a:spcBef>
                          <a:spcPts val="300"/>
                        </a:spcBef>
                        <a:spcAft>
                          <a:spcPts val="300"/>
                        </a:spcAft>
                      </a:pPr>
                      <a:r>
                        <a:rPr lang="en-US" sz="700" dirty="0">
                          <a:effectLst/>
                          <a:latin typeface="+mn-lt"/>
                          <a:ea typeface="Times New Roman"/>
                        </a:rPr>
                        <a:t>Security Continuous Monitoring</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marL="0" marR="0" algn="ctr">
                        <a:spcBef>
                          <a:spcPts val="300"/>
                        </a:spcBef>
                        <a:spcAft>
                          <a:spcPts val="300"/>
                        </a:spcAft>
                      </a:pPr>
                      <a:r>
                        <a:rPr lang="en-US" sz="700" b="1" dirty="0">
                          <a:effectLst/>
                          <a:latin typeface="+mn-lt"/>
                          <a:ea typeface="Times New Roman"/>
                          <a:cs typeface="Courier New" panose="02070309020205020404" pitchFamily="49" charset="0"/>
                        </a:rPr>
                        <a:t>DE.CM</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13"/>
                  </a:ext>
                </a:extLst>
              </a:tr>
              <a:tr h="162167">
                <a:tc vMerge="1">
                  <a:txBody>
                    <a:bodyPr/>
                    <a:lstStyle/>
                    <a:p>
                      <a:endParaRPr lang="en-US"/>
                    </a:p>
                  </a:txBody>
                  <a:tcPr/>
                </a:tc>
                <a:tc>
                  <a:txBody>
                    <a:bodyPr/>
                    <a:lstStyle/>
                    <a:p>
                      <a:pPr marL="0" marR="0" algn="l">
                        <a:spcBef>
                          <a:spcPts val="300"/>
                        </a:spcBef>
                        <a:spcAft>
                          <a:spcPts val="300"/>
                        </a:spcAft>
                      </a:pPr>
                      <a:r>
                        <a:rPr lang="en-US" sz="700" dirty="0">
                          <a:effectLst/>
                          <a:latin typeface="+mn-lt"/>
                          <a:ea typeface="Times New Roman"/>
                        </a:rPr>
                        <a:t>Detection Processes</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marL="0" marR="0" algn="ctr">
                        <a:spcBef>
                          <a:spcPts val="300"/>
                        </a:spcBef>
                        <a:spcAft>
                          <a:spcPts val="300"/>
                        </a:spcAft>
                      </a:pPr>
                      <a:r>
                        <a:rPr lang="en-US" sz="700" b="1" dirty="0">
                          <a:effectLst/>
                          <a:latin typeface="+mn-lt"/>
                          <a:ea typeface="Times New Roman"/>
                          <a:cs typeface="Courier New" panose="02070309020205020404" pitchFamily="49" charset="0"/>
                        </a:rPr>
                        <a:t>DE.DP</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val="10014"/>
                  </a:ext>
                </a:extLst>
              </a:tr>
              <a:tr h="152629">
                <a:tc rowSpan="5">
                  <a:txBody>
                    <a:bodyPr/>
                    <a:lstStyle/>
                    <a:p>
                      <a:pPr marL="0" marR="0" algn="ctr">
                        <a:spcBef>
                          <a:spcPts val="0"/>
                        </a:spcBef>
                        <a:spcAft>
                          <a:spcPts val="600"/>
                        </a:spcAft>
                      </a:pPr>
                      <a:r>
                        <a:rPr lang="en-US" sz="800" b="1" dirty="0">
                          <a:effectLst/>
                          <a:latin typeface="+mn-lt"/>
                          <a:ea typeface="Times New Roman"/>
                        </a:rPr>
                        <a:t>Respond</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algn="l">
                        <a:spcBef>
                          <a:spcPts val="300"/>
                        </a:spcBef>
                        <a:spcAft>
                          <a:spcPts val="300"/>
                        </a:spcAft>
                      </a:pPr>
                      <a:r>
                        <a:rPr lang="en-US" sz="700" dirty="0">
                          <a:effectLst/>
                          <a:latin typeface="+mn-lt"/>
                          <a:ea typeface="Times New Roman"/>
                        </a:rPr>
                        <a:t>Response Planning</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algn="ctr">
                        <a:spcBef>
                          <a:spcPts val="300"/>
                        </a:spcBef>
                        <a:spcAft>
                          <a:spcPts val="300"/>
                        </a:spcAft>
                      </a:pPr>
                      <a:r>
                        <a:rPr lang="en-US" sz="700" b="1" dirty="0">
                          <a:effectLst/>
                          <a:latin typeface="+mn-lt"/>
                          <a:ea typeface="Times New Roman"/>
                          <a:cs typeface="Courier New" panose="02070309020205020404" pitchFamily="49" charset="0"/>
                        </a:rPr>
                        <a:t>RS.RP</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5"/>
                  </a:ext>
                </a:extLst>
              </a:tr>
              <a:tr h="152629">
                <a:tc vMerge="1">
                  <a:txBody>
                    <a:bodyPr/>
                    <a:lstStyle/>
                    <a:p>
                      <a:endParaRPr lang="en-US"/>
                    </a:p>
                  </a:txBody>
                  <a:tcPr/>
                </a:tc>
                <a:tc>
                  <a:txBody>
                    <a:bodyPr/>
                    <a:lstStyle/>
                    <a:p>
                      <a:pPr marL="0" marR="0" algn="l">
                        <a:spcBef>
                          <a:spcPts val="300"/>
                        </a:spcBef>
                        <a:spcAft>
                          <a:spcPts val="300"/>
                        </a:spcAft>
                      </a:pPr>
                      <a:r>
                        <a:rPr lang="en-US" sz="700" dirty="0">
                          <a:effectLst/>
                          <a:latin typeface="+mn-lt"/>
                          <a:ea typeface="Times New Roman"/>
                        </a:rPr>
                        <a:t>Communications</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algn="ctr">
                        <a:spcBef>
                          <a:spcPts val="300"/>
                        </a:spcBef>
                        <a:spcAft>
                          <a:spcPts val="300"/>
                        </a:spcAft>
                      </a:pPr>
                      <a:r>
                        <a:rPr lang="en-US" sz="700" b="1" dirty="0">
                          <a:effectLst/>
                          <a:latin typeface="+mn-lt"/>
                          <a:ea typeface="Times New Roman"/>
                          <a:cs typeface="Courier New" panose="02070309020205020404" pitchFamily="49" charset="0"/>
                        </a:rPr>
                        <a:t>RS.CO</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6"/>
                  </a:ext>
                </a:extLst>
              </a:tr>
              <a:tr h="152629">
                <a:tc vMerge="1">
                  <a:txBody>
                    <a:bodyPr/>
                    <a:lstStyle/>
                    <a:p>
                      <a:endParaRPr lang="en-US"/>
                    </a:p>
                  </a:txBody>
                  <a:tcPr/>
                </a:tc>
                <a:tc>
                  <a:txBody>
                    <a:bodyPr/>
                    <a:lstStyle/>
                    <a:p>
                      <a:pPr marL="0" marR="0" algn="l">
                        <a:spcBef>
                          <a:spcPts val="300"/>
                        </a:spcBef>
                        <a:spcAft>
                          <a:spcPts val="300"/>
                        </a:spcAft>
                      </a:pPr>
                      <a:r>
                        <a:rPr lang="en-US" sz="700" dirty="0">
                          <a:effectLst/>
                          <a:latin typeface="+mn-lt"/>
                          <a:ea typeface="Times New Roman"/>
                        </a:rPr>
                        <a:t>Analysis</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algn="ctr">
                        <a:spcBef>
                          <a:spcPts val="300"/>
                        </a:spcBef>
                        <a:spcAft>
                          <a:spcPts val="300"/>
                        </a:spcAft>
                      </a:pPr>
                      <a:r>
                        <a:rPr lang="en-US" sz="700" b="1" dirty="0">
                          <a:effectLst/>
                          <a:latin typeface="+mn-lt"/>
                          <a:ea typeface="Times New Roman"/>
                          <a:cs typeface="Courier New" panose="02070309020205020404" pitchFamily="49" charset="0"/>
                        </a:rPr>
                        <a:t>RS.AN</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7"/>
                  </a:ext>
                </a:extLst>
              </a:tr>
              <a:tr h="152629">
                <a:tc vMerge="1">
                  <a:txBody>
                    <a:bodyPr/>
                    <a:lstStyle/>
                    <a:p>
                      <a:endParaRPr lang="en-US"/>
                    </a:p>
                  </a:txBody>
                  <a:tcPr/>
                </a:tc>
                <a:tc>
                  <a:txBody>
                    <a:bodyPr/>
                    <a:lstStyle/>
                    <a:p>
                      <a:pPr marL="0" marR="0" algn="l">
                        <a:spcBef>
                          <a:spcPts val="300"/>
                        </a:spcBef>
                        <a:spcAft>
                          <a:spcPts val="300"/>
                        </a:spcAft>
                      </a:pPr>
                      <a:r>
                        <a:rPr lang="en-US" sz="700" dirty="0">
                          <a:effectLst/>
                          <a:latin typeface="+mn-lt"/>
                          <a:ea typeface="Times New Roman"/>
                        </a:rPr>
                        <a:t>Mitigation</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algn="ctr">
                        <a:spcBef>
                          <a:spcPts val="300"/>
                        </a:spcBef>
                        <a:spcAft>
                          <a:spcPts val="300"/>
                        </a:spcAft>
                      </a:pPr>
                      <a:r>
                        <a:rPr lang="en-US" sz="700" b="1" dirty="0">
                          <a:effectLst/>
                          <a:latin typeface="+mn-lt"/>
                          <a:ea typeface="Times New Roman"/>
                          <a:cs typeface="Courier New" panose="02070309020205020404" pitchFamily="49" charset="0"/>
                        </a:rPr>
                        <a:t>RS.MI</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8"/>
                  </a:ext>
                </a:extLst>
              </a:tr>
              <a:tr h="152629">
                <a:tc vMerge="1">
                  <a:txBody>
                    <a:bodyPr/>
                    <a:lstStyle/>
                    <a:p>
                      <a:endParaRPr lang="en-US"/>
                    </a:p>
                  </a:txBody>
                  <a:tcPr/>
                </a:tc>
                <a:tc>
                  <a:txBody>
                    <a:bodyPr/>
                    <a:lstStyle/>
                    <a:p>
                      <a:pPr marL="0" marR="0" algn="l">
                        <a:spcBef>
                          <a:spcPts val="300"/>
                        </a:spcBef>
                        <a:spcAft>
                          <a:spcPts val="300"/>
                        </a:spcAft>
                      </a:pPr>
                      <a:r>
                        <a:rPr lang="en-US" sz="700" dirty="0">
                          <a:effectLst/>
                          <a:latin typeface="+mn-lt"/>
                          <a:ea typeface="Times New Roman"/>
                        </a:rPr>
                        <a:t>Improvements</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marL="0" marR="0" algn="ctr">
                        <a:spcBef>
                          <a:spcPts val="300"/>
                        </a:spcBef>
                        <a:spcAft>
                          <a:spcPts val="300"/>
                        </a:spcAft>
                      </a:pPr>
                      <a:r>
                        <a:rPr lang="en-US" sz="700" b="1" dirty="0">
                          <a:effectLst/>
                          <a:latin typeface="+mn-lt"/>
                          <a:ea typeface="Times New Roman"/>
                          <a:cs typeface="Courier New" panose="02070309020205020404" pitchFamily="49" charset="0"/>
                        </a:rPr>
                        <a:t>RS.IM</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19"/>
                  </a:ext>
                </a:extLst>
              </a:tr>
              <a:tr h="152629">
                <a:tc rowSpan="3">
                  <a:txBody>
                    <a:bodyPr/>
                    <a:lstStyle/>
                    <a:p>
                      <a:pPr marL="0" marR="0" algn="ctr">
                        <a:spcBef>
                          <a:spcPts val="0"/>
                        </a:spcBef>
                        <a:spcAft>
                          <a:spcPts val="600"/>
                        </a:spcAft>
                      </a:pPr>
                      <a:r>
                        <a:rPr lang="en-US" sz="800" b="1" dirty="0">
                          <a:effectLst/>
                          <a:latin typeface="+mn-lt"/>
                          <a:ea typeface="Times New Roman"/>
                        </a:rPr>
                        <a:t>Recover</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000"/>
                    </a:solidFill>
                  </a:tcPr>
                </a:tc>
                <a:tc>
                  <a:txBody>
                    <a:bodyPr/>
                    <a:lstStyle/>
                    <a:p>
                      <a:pPr marL="0" marR="0" algn="l">
                        <a:spcBef>
                          <a:spcPts val="300"/>
                        </a:spcBef>
                        <a:spcAft>
                          <a:spcPts val="300"/>
                        </a:spcAft>
                      </a:pPr>
                      <a:r>
                        <a:rPr lang="en-US" sz="700" dirty="0">
                          <a:effectLst/>
                          <a:latin typeface="+mn-lt"/>
                          <a:ea typeface="Times New Roman"/>
                        </a:rPr>
                        <a:t>Recovery Planning</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0" marR="0" algn="ctr">
                        <a:spcBef>
                          <a:spcPts val="300"/>
                        </a:spcBef>
                        <a:spcAft>
                          <a:spcPts val="300"/>
                        </a:spcAft>
                      </a:pPr>
                      <a:r>
                        <a:rPr lang="en-US" sz="700" b="1" dirty="0">
                          <a:effectLst/>
                          <a:latin typeface="+mn-lt"/>
                          <a:ea typeface="Times New Roman"/>
                          <a:cs typeface="Courier New" panose="02070309020205020404" pitchFamily="49" charset="0"/>
                        </a:rPr>
                        <a:t>RC.RP</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20"/>
                  </a:ext>
                </a:extLst>
              </a:tr>
              <a:tr h="152629">
                <a:tc vMerge="1">
                  <a:txBody>
                    <a:bodyPr/>
                    <a:lstStyle/>
                    <a:p>
                      <a:endParaRPr lang="en-US"/>
                    </a:p>
                  </a:txBody>
                  <a:tcPr/>
                </a:tc>
                <a:tc>
                  <a:txBody>
                    <a:bodyPr/>
                    <a:lstStyle/>
                    <a:p>
                      <a:pPr marL="0" marR="0" algn="l">
                        <a:spcBef>
                          <a:spcPts val="300"/>
                        </a:spcBef>
                        <a:spcAft>
                          <a:spcPts val="300"/>
                        </a:spcAft>
                      </a:pPr>
                      <a:r>
                        <a:rPr lang="en-US" sz="700" dirty="0">
                          <a:effectLst/>
                          <a:latin typeface="+mn-lt"/>
                          <a:ea typeface="Times New Roman"/>
                        </a:rPr>
                        <a:t>Improvements</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0" marR="0" algn="ctr">
                        <a:spcBef>
                          <a:spcPts val="300"/>
                        </a:spcBef>
                        <a:spcAft>
                          <a:spcPts val="300"/>
                        </a:spcAft>
                      </a:pPr>
                      <a:r>
                        <a:rPr lang="en-US" sz="700" b="1" dirty="0">
                          <a:effectLst/>
                          <a:latin typeface="+mn-lt"/>
                          <a:ea typeface="Times New Roman"/>
                          <a:cs typeface="Courier New" panose="02070309020205020404" pitchFamily="49" charset="0"/>
                        </a:rPr>
                        <a:t>RC.IM</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21"/>
                  </a:ext>
                </a:extLst>
              </a:tr>
              <a:tr h="162167">
                <a:tc vMerge="1">
                  <a:txBody>
                    <a:bodyPr/>
                    <a:lstStyle/>
                    <a:p>
                      <a:endParaRPr lang="en-US"/>
                    </a:p>
                  </a:txBody>
                  <a:tcPr/>
                </a:tc>
                <a:tc>
                  <a:txBody>
                    <a:bodyPr/>
                    <a:lstStyle/>
                    <a:p>
                      <a:pPr marL="0" marR="0" algn="l">
                        <a:spcBef>
                          <a:spcPts val="300"/>
                        </a:spcBef>
                        <a:spcAft>
                          <a:spcPts val="300"/>
                        </a:spcAft>
                      </a:pPr>
                      <a:r>
                        <a:rPr lang="en-US" sz="700" dirty="0">
                          <a:effectLst/>
                          <a:latin typeface="+mn-lt"/>
                          <a:ea typeface="Times New Roman"/>
                        </a:rPr>
                        <a:t>Communications</a:t>
                      </a:r>
                    </a:p>
                  </a:txBody>
                  <a:tcPr marL="21903" marR="21903"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0" marR="0" algn="ctr">
                        <a:spcBef>
                          <a:spcPts val="300"/>
                        </a:spcBef>
                        <a:spcAft>
                          <a:spcPts val="300"/>
                        </a:spcAft>
                      </a:pPr>
                      <a:r>
                        <a:rPr lang="en-US" sz="700" b="1" dirty="0">
                          <a:effectLst/>
                          <a:latin typeface="+mn-lt"/>
                          <a:ea typeface="Times New Roman"/>
                          <a:cs typeface="Courier New" panose="02070309020205020404" pitchFamily="49" charset="0"/>
                        </a:rPr>
                        <a:t>RC.CO</a:t>
                      </a:r>
                    </a:p>
                  </a:txBody>
                  <a:tcPr marL="21903" marR="219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22"/>
                  </a:ext>
                </a:extLst>
              </a:tr>
            </a:tbl>
          </a:graphicData>
        </a:graphic>
      </p:graphicFrame>
      <p:sp>
        <p:nvSpPr>
          <p:cNvPr id="11" name="TextBox 10">
            <a:extLst>
              <a:ext uri="{FF2B5EF4-FFF2-40B4-BE49-F238E27FC236}">
                <a16:creationId xmlns:a16="http://schemas.microsoft.com/office/drawing/2014/main" id="{0578F262-91E1-49DB-BF82-137DEEA83BE6}"/>
              </a:ext>
            </a:extLst>
          </p:cNvPr>
          <p:cNvSpPr txBox="1"/>
          <p:nvPr/>
        </p:nvSpPr>
        <p:spPr>
          <a:xfrm>
            <a:off x="5069576" y="5926163"/>
            <a:ext cx="2018501" cy="369332"/>
          </a:xfrm>
          <a:prstGeom prst="rect">
            <a:avLst/>
          </a:prstGeom>
          <a:noFill/>
        </p:spPr>
        <p:txBody>
          <a:bodyPr wrap="none" rtlCol="0">
            <a:spAutoFit/>
          </a:bodyPr>
          <a:lstStyle/>
          <a:p>
            <a:r>
              <a:rPr lang="en-US" dirty="0"/>
              <a:t>97 subcategories</a:t>
            </a:r>
          </a:p>
        </p:txBody>
      </p:sp>
      <p:sp>
        <p:nvSpPr>
          <p:cNvPr id="2" name="TextBox 1">
            <a:extLst>
              <a:ext uri="{FF2B5EF4-FFF2-40B4-BE49-F238E27FC236}">
                <a16:creationId xmlns:a16="http://schemas.microsoft.com/office/drawing/2014/main" id="{C9BFA938-CDF0-F93D-2D4F-EE03476C8286}"/>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
        <p:nvSpPr>
          <p:cNvPr id="3" name="TextBox 2">
            <a:extLst>
              <a:ext uri="{FF2B5EF4-FFF2-40B4-BE49-F238E27FC236}">
                <a16:creationId xmlns:a16="http://schemas.microsoft.com/office/drawing/2014/main" id="{003C79C2-3CCA-6744-732E-4F8C06DDB3C4}"/>
              </a:ext>
            </a:extLst>
          </p:cNvPr>
          <p:cNvSpPr txBox="1"/>
          <p:nvPr/>
        </p:nvSpPr>
        <p:spPr>
          <a:xfrm>
            <a:off x="1826866" y="6158062"/>
            <a:ext cx="4769254" cy="276999"/>
          </a:xfrm>
          <a:prstGeom prst="rect">
            <a:avLst/>
          </a:prstGeom>
          <a:noFill/>
        </p:spPr>
        <p:txBody>
          <a:bodyPr wrap="none" rtlCol="0">
            <a:spAutoFit/>
          </a:bodyPr>
          <a:lstStyle/>
          <a:p>
            <a:r>
              <a:rPr lang="en-US" sz="1200" dirty="0"/>
              <a:t>Source: NIST: Categories of Cybersecurity Framework PowerPoint </a:t>
            </a:r>
          </a:p>
        </p:txBody>
      </p:sp>
      <p:cxnSp>
        <p:nvCxnSpPr>
          <p:cNvPr id="16" name="Straight Arrow Connector 15">
            <a:extLst>
              <a:ext uri="{FF2B5EF4-FFF2-40B4-BE49-F238E27FC236}">
                <a16:creationId xmlns:a16="http://schemas.microsoft.com/office/drawing/2014/main" id="{7351B576-DE5A-43F7-BCDB-E563C9ECCCD3}"/>
              </a:ext>
            </a:extLst>
          </p:cNvPr>
          <p:cNvCxnSpPr>
            <a:cxnSpLocks/>
          </p:cNvCxnSpPr>
          <p:nvPr/>
        </p:nvCxnSpPr>
        <p:spPr>
          <a:xfrm>
            <a:off x="326751" y="2110762"/>
            <a:ext cx="928168" cy="0"/>
          </a:xfrm>
          <a:prstGeom prst="straightConnector1">
            <a:avLst/>
          </a:prstGeom>
          <a:ln w="28575">
            <a:solidFill>
              <a:srgbClr val="007FA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407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8EF6A9B4-E14A-184F-B417-7BD44C9EEE5A}"/>
              </a:ext>
            </a:extLst>
          </p:cNvPr>
          <p:cNvSpPr/>
          <p:nvPr/>
        </p:nvSpPr>
        <p:spPr>
          <a:xfrm>
            <a:off x="336557" y="1179528"/>
            <a:ext cx="3140236" cy="30654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11113" lvl="2" indent="-11113">
              <a:lnSpc>
                <a:spcPct val="100000"/>
              </a:lnSpc>
            </a:pPr>
            <a:r>
              <a:rPr lang="en-US" dirty="0">
                <a:solidFill>
                  <a:srgbClr val="595959"/>
                </a:solidFill>
                <a:latin typeface="Arial"/>
                <a:cs typeface="Arial"/>
              </a:rPr>
              <a:t>Cybersecurity outcomes and informative references</a:t>
            </a:r>
          </a:p>
          <a:p>
            <a:pPr marL="11113" lvl="2">
              <a:lnSpc>
                <a:spcPct val="100000"/>
              </a:lnSpc>
            </a:pPr>
            <a:endParaRPr lang="en-US" dirty="0">
              <a:solidFill>
                <a:srgbClr val="595959"/>
              </a:solidFill>
              <a:latin typeface="Arial"/>
              <a:cs typeface="Arial"/>
            </a:endParaRPr>
          </a:p>
          <a:p>
            <a:pPr marL="11113" lvl="2" defTabSz="906463">
              <a:lnSpc>
                <a:spcPct val="100000"/>
              </a:lnSpc>
            </a:pPr>
            <a:r>
              <a:rPr lang="en-US" dirty="0">
                <a:solidFill>
                  <a:srgbClr val="595959"/>
                </a:solidFill>
                <a:latin typeface="Arial"/>
                <a:cs typeface="Arial"/>
              </a:rPr>
              <a:t>Enables</a:t>
            </a:r>
          </a:p>
          <a:p>
            <a:pPr marL="11113" lvl="2" defTabSz="906463">
              <a:lnSpc>
                <a:spcPct val="100000"/>
              </a:lnSpc>
            </a:pPr>
            <a:r>
              <a:rPr lang="en-US" dirty="0">
                <a:solidFill>
                  <a:srgbClr val="595959"/>
                </a:solidFill>
                <a:latin typeface="Arial"/>
                <a:cs typeface="Arial"/>
              </a:rPr>
              <a:t>communication</a:t>
            </a:r>
          </a:p>
          <a:p>
            <a:pPr marL="11113" lvl="2" defTabSz="906463">
              <a:lnSpc>
                <a:spcPct val="100000"/>
              </a:lnSpc>
            </a:pPr>
            <a:r>
              <a:rPr lang="en-US" dirty="0">
                <a:solidFill>
                  <a:srgbClr val="595959"/>
                </a:solidFill>
                <a:latin typeface="Arial"/>
                <a:cs typeface="Arial"/>
              </a:rPr>
              <a:t>of cyber risk across</a:t>
            </a:r>
          </a:p>
          <a:p>
            <a:pPr marL="11113" lvl="2" defTabSz="906463">
              <a:lnSpc>
                <a:spcPct val="100000"/>
              </a:lnSpc>
            </a:pPr>
            <a:r>
              <a:rPr lang="en-US" dirty="0">
                <a:solidFill>
                  <a:srgbClr val="595959"/>
                </a:solidFill>
                <a:latin typeface="Arial"/>
                <a:cs typeface="Arial"/>
              </a:rPr>
              <a:t>an organization </a:t>
            </a:r>
          </a:p>
        </p:txBody>
      </p:sp>
      <p:sp>
        <p:nvSpPr>
          <p:cNvPr id="14" name="Rounded Rectangle 13">
            <a:extLst>
              <a:ext uri="{FF2B5EF4-FFF2-40B4-BE49-F238E27FC236}">
                <a16:creationId xmlns:a16="http://schemas.microsoft.com/office/drawing/2014/main" id="{F6632254-6A4A-ED44-9DE4-B6F02DC1DE09}"/>
              </a:ext>
            </a:extLst>
          </p:cNvPr>
          <p:cNvSpPr/>
          <p:nvPr/>
        </p:nvSpPr>
        <p:spPr>
          <a:xfrm>
            <a:off x="5931779" y="1179528"/>
            <a:ext cx="3136392" cy="30654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t"/>
          <a:lstStyle/>
          <a:p>
            <a:pPr marL="168275" lvl="2" algn="r">
              <a:lnSpc>
                <a:spcPct val="100000"/>
              </a:lnSpc>
            </a:pPr>
            <a:r>
              <a:rPr lang="en-US" dirty="0">
                <a:solidFill>
                  <a:srgbClr val="595959"/>
                </a:solidFill>
                <a:latin typeface="Arial"/>
                <a:cs typeface="Arial"/>
              </a:rPr>
              <a:t>Four tiers describing how cybersecurity risk is managed by an organization and</a:t>
            </a:r>
          </a:p>
          <a:p>
            <a:pPr marL="168275" lvl="2" algn="r">
              <a:lnSpc>
                <a:spcPct val="100000"/>
              </a:lnSpc>
            </a:pPr>
            <a:r>
              <a:rPr lang="en-US" dirty="0">
                <a:solidFill>
                  <a:srgbClr val="595959"/>
                </a:solidFill>
                <a:latin typeface="Arial"/>
                <a:cs typeface="Arial"/>
              </a:rPr>
              <a:t>degree the risk management</a:t>
            </a:r>
          </a:p>
          <a:p>
            <a:pPr marL="168275" lvl="2" algn="r">
              <a:lnSpc>
                <a:spcPct val="100000"/>
              </a:lnSpc>
            </a:pPr>
            <a:r>
              <a:rPr lang="en-US" dirty="0">
                <a:solidFill>
                  <a:srgbClr val="595959"/>
                </a:solidFill>
                <a:latin typeface="Arial"/>
                <a:cs typeface="Arial"/>
              </a:rPr>
              <a:t>practices</a:t>
            </a:r>
          </a:p>
          <a:p>
            <a:pPr marL="168275" lvl="2" algn="r">
              <a:lnSpc>
                <a:spcPct val="100000"/>
              </a:lnSpc>
            </a:pPr>
            <a:r>
              <a:rPr lang="en-US" dirty="0">
                <a:solidFill>
                  <a:srgbClr val="595959"/>
                </a:solidFill>
                <a:latin typeface="Arial"/>
                <a:cs typeface="Arial"/>
              </a:rPr>
              <a:t>exhibit key characteristics</a:t>
            </a:r>
          </a:p>
        </p:txBody>
      </p:sp>
      <p:sp>
        <p:nvSpPr>
          <p:cNvPr id="6" name="Title 5"/>
          <p:cNvSpPr>
            <a:spLocks noGrp="1"/>
          </p:cNvSpPr>
          <p:nvPr>
            <p:ph type="title"/>
          </p:nvPr>
        </p:nvSpPr>
        <p:spPr>
          <a:xfrm>
            <a:off x="269668" y="228600"/>
            <a:ext cx="8458200" cy="762000"/>
          </a:xfrm>
          <a:noFill/>
          <a:ln>
            <a:noFill/>
          </a:ln>
        </p:spPr>
        <p:txBody>
          <a:bodyPr wrap="square" lIns="0" tIns="18000" rIns="0" bIns="18000" anchor="ctr" anchorCtr="0">
            <a:spAutoFit/>
          </a:bodyPr>
          <a:lstStyle/>
          <a:p>
            <a:r>
              <a:rPr lang="en-US" sz="3600" dirty="0">
                <a:latin typeface="+mj-lt"/>
                <a:sym typeface="Arial"/>
              </a:rPr>
              <a:t>Cybersecurity Framework</a:t>
            </a:r>
          </a:p>
        </p:txBody>
      </p:sp>
      <p:sp>
        <p:nvSpPr>
          <p:cNvPr id="9" name="Rounded Rectangle 8"/>
          <p:cNvSpPr/>
          <p:nvPr/>
        </p:nvSpPr>
        <p:spPr>
          <a:xfrm>
            <a:off x="1468755" y="4872037"/>
            <a:ext cx="6252210" cy="1894523"/>
          </a:xfrm>
          <a:prstGeom prst="roundRect">
            <a:avLst/>
          </a:prstGeom>
        </p:spPr>
        <p:style>
          <a:lnRef idx="1">
            <a:schemeClr val="accent3"/>
          </a:lnRef>
          <a:fillRef idx="2">
            <a:schemeClr val="accent3"/>
          </a:fillRef>
          <a:effectRef idx="1">
            <a:schemeClr val="accent3"/>
          </a:effectRef>
          <a:fontRef idx="minor">
            <a:schemeClr val="dk1"/>
          </a:fontRef>
        </p:style>
        <p:txBody>
          <a:bodyPr rtlCol="0" anchor="b"/>
          <a:lstStyle/>
          <a:p>
            <a:pPr marL="55563" lvl="2" algn="ctr">
              <a:lnSpc>
                <a:spcPct val="100000"/>
              </a:lnSpc>
            </a:pPr>
            <a:r>
              <a:rPr lang="en-US" dirty="0">
                <a:solidFill>
                  <a:srgbClr val="595959"/>
                </a:solidFill>
                <a:latin typeface="Arial"/>
                <a:cs typeface="Arial"/>
              </a:rPr>
              <a:t>Aligns industry standards and best practices to the Framework Core in an implementation scenario</a:t>
            </a:r>
          </a:p>
          <a:p>
            <a:pPr marL="0" lvl="2" algn="ctr" defTabSz="906463">
              <a:lnSpc>
                <a:spcPct val="100000"/>
              </a:lnSpc>
            </a:pPr>
            <a:r>
              <a:rPr lang="en-US" dirty="0">
                <a:solidFill>
                  <a:srgbClr val="595959"/>
                </a:solidFill>
                <a:latin typeface="Arial"/>
                <a:cs typeface="Arial"/>
              </a:rPr>
              <a:t>Supports prioritization and measurement while factoring in business needs</a:t>
            </a:r>
          </a:p>
        </p:txBody>
      </p:sp>
      <p:sp>
        <p:nvSpPr>
          <p:cNvPr id="12" name="Slide Number Placeholder 4"/>
          <p:cNvSpPr>
            <a:spLocks noGrp="1"/>
          </p:cNvSpPr>
          <p:nvPr>
            <p:ph type="sldNum" sz="quarter" idx="12"/>
          </p:nvPr>
        </p:nvSpPr>
        <p:spPr>
          <a:xfrm>
            <a:off x="6553200" y="6356351"/>
            <a:ext cx="2133600" cy="365125"/>
          </a:xfrm>
        </p:spPr>
        <p:txBody>
          <a:bodyPr/>
          <a:lstStyle/>
          <a:p>
            <a:pPr defTabSz="914400"/>
            <a:fld id="{C90B5FB4-1AE6-4CC4-B374-7CA8E5916470}" type="slidenum">
              <a:rPr lang="en-US" smtClean="0">
                <a:solidFill>
                  <a:prstClr val="black">
                    <a:tint val="75000"/>
                  </a:prstClr>
                </a:solidFill>
              </a:rPr>
              <a:pPr defTabSz="914400"/>
              <a:t>15</a:t>
            </a:fld>
            <a:endParaRPr lang="en-US" dirty="0">
              <a:solidFill>
                <a:prstClr val="black">
                  <a:tint val="75000"/>
                </a:prstClr>
              </a:solidFill>
            </a:endParaRPr>
          </a:p>
        </p:txBody>
      </p:sp>
      <p:pic>
        <p:nvPicPr>
          <p:cNvPr id="3" name="Picture 2">
            <a:extLst>
              <a:ext uri="{FF2B5EF4-FFF2-40B4-BE49-F238E27FC236}">
                <a16:creationId xmlns:a16="http://schemas.microsoft.com/office/drawing/2014/main" id="{32AE96D8-03AB-A641-8F87-3AEAEDCD6E50}"/>
              </a:ext>
            </a:extLst>
          </p:cNvPr>
          <p:cNvPicPr>
            <a:picLocks noChangeAspect="1"/>
          </p:cNvPicPr>
          <p:nvPr/>
        </p:nvPicPr>
        <p:blipFill>
          <a:blip r:embed="rId3"/>
          <a:stretch>
            <a:fillRect/>
          </a:stretch>
        </p:blipFill>
        <p:spPr>
          <a:xfrm>
            <a:off x="1727578" y="1223834"/>
            <a:ext cx="5972432" cy="4603750"/>
          </a:xfrm>
          <a:prstGeom prst="rect">
            <a:avLst/>
          </a:prstGeom>
        </p:spPr>
      </p:pic>
      <p:sp>
        <p:nvSpPr>
          <p:cNvPr id="10" name="TextBox 9">
            <a:extLst>
              <a:ext uri="{FF2B5EF4-FFF2-40B4-BE49-F238E27FC236}">
                <a16:creationId xmlns:a16="http://schemas.microsoft.com/office/drawing/2014/main" id="{8EEBA05C-DA30-4EE7-9B4A-F491307EE6F1}"/>
              </a:ext>
            </a:extLst>
          </p:cNvPr>
          <p:cNvSpPr txBox="1"/>
          <p:nvPr/>
        </p:nvSpPr>
        <p:spPr>
          <a:xfrm>
            <a:off x="6732240" y="4229139"/>
            <a:ext cx="2232248" cy="646331"/>
          </a:xfrm>
          <a:prstGeom prst="rect">
            <a:avLst/>
          </a:prstGeom>
          <a:noFill/>
        </p:spPr>
        <p:txBody>
          <a:bodyPr wrap="square" rtlCol="0">
            <a:spAutoFit/>
          </a:bodyPr>
          <a:lstStyle/>
          <a:p>
            <a:r>
              <a:rPr lang="en-US" sz="1200" dirty="0"/>
              <a:t>Some similarity to Capability Maturity Model (CMM) – Chapter 11 slide 23</a:t>
            </a:r>
          </a:p>
        </p:txBody>
      </p:sp>
      <p:sp>
        <p:nvSpPr>
          <p:cNvPr id="2" name="TextBox 1">
            <a:extLst>
              <a:ext uri="{FF2B5EF4-FFF2-40B4-BE49-F238E27FC236}">
                <a16:creationId xmlns:a16="http://schemas.microsoft.com/office/drawing/2014/main" id="{451931DD-EF06-2E73-2C0A-128CA2BFD660}"/>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
        <p:nvSpPr>
          <p:cNvPr id="5" name="TextBox 4">
            <a:extLst>
              <a:ext uri="{FF2B5EF4-FFF2-40B4-BE49-F238E27FC236}">
                <a16:creationId xmlns:a16="http://schemas.microsoft.com/office/drawing/2014/main" id="{E47E58B0-AA90-0C07-51D7-FDF29D0B5495}"/>
              </a:ext>
            </a:extLst>
          </p:cNvPr>
          <p:cNvSpPr txBox="1"/>
          <p:nvPr/>
        </p:nvSpPr>
        <p:spPr>
          <a:xfrm>
            <a:off x="2187373" y="5467351"/>
            <a:ext cx="4769254" cy="276999"/>
          </a:xfrm>
          <a:prstGeom prst="rect">
            <a:avLst/>
          </a:prstGeom>
          <a:noFill/>
        </p:spPr>
        <p:txBody>
          <a:bodyPr wrap="none" rtlCol="0">
            <a:spAutoFit/>
          </a:bodyPr>
          <a:lstStyle/>
          <a:p>
            <a:r>
              <a:rPr lang="en-US" sz="1200" dirty="0"/>
              <a:t>Source: NIST: Categories of Cybersecurity Framework PowerPoint </a:t>
            </a:r>
          </a:p>
        </p:txBody>
      </p:sp>
    </p:spTree>
    <p:extLst>
      <p:ext uri="{BB962C8B-B14F-4D97-AF65-F5344CB8AC3E}">
        <p14:creationId xmlns:p14="http://schemas.microsoft.com/office/powerpoint/2010/main" val="180243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23029"/>
            <a:ext cx="8229600" cy="590349"/>
          </a:xfrm>
        </p:spPr>
        <p:txBody>
          <a:bodyPr lIns="0" tIns="18000" rIns="0" bIns="18000" anchor="ctr" anchorCtr="0">
            <a:spAutoFit/>
          </a:bodyPr>
          <a:lstStyle/>
          <a:p>
            <a:r>
              <a:rPr lang="en-US" spc="-500" noProof="0" dirty="0"/>
              <a:t>I </a:t>
            </a:r>
            <a:r>
              <a:rPr lang="en-US" noProof="0" dirty="0"/>
              <a:t>T Security Management </a:t>
            </a:r>
          </a:p>
        </p:txBody>
      </p:sp>
      <p:sp>
        <p:nvSpPr>
          <p:cNvPr id="3" name="Content Placeholder 2"/>
          <p:cNvSpPr>
            <a:spLocks noGrp="1"/>
          </p:cNvSpPr>
          <p:nvPr>
            <p:ph sz="quarter" idx="13"/>
          </p:nvPr>
        </p:nvSpPr>
        <p:spPr>
          <a:xfrm>
            <a:off x="457200" y="1068936"/>
            <a:ext cx="8229600" cy="5283942"/>
          </a:xfrm>
        </p:spPr>
        <p:txBody>
          <a:bodyPr lIns="0" tIns="18000" rIns="0" bIns="18000" anchor="ctr" anchorCtr="0">
            <a:spAutoFit/>
          </a:bodyPr>
          <a:lstStyle/>
          <a:p>
            <a:pPr marL="285750" indent="-285750">
              <a:spcBef>
                <a:spcPts val="600"/>
              </a:spcBef>
            </a:pPr>
            <a:r>
              <a:rPr lang="en-US" sz="1800" b="1" spc="-250" noProof="0" dirty="0">
                <a:latin typeface="Arial" panose="020B0604020202020204" pitchFamily="34" charset="0"/>
                <a:cs typeface="Arial" panose="020B0604020202020204" pitchFamily="34" charset="0"/>
              </a:rPr>
              <a:t>I </a:t>
            </a:r>
            <a:r>
              <a:rPr lang="en-US" sz="1800" b="1" noProof="0" dirty="0">
                <a:latin typeface="Arial" panose="020B0604020202020204" pitchFamily="34" charset="0"/>
                <a:cs typeface="Arial" panose="020B0604020202020204" pitchFamily="34" charset="0"/>
              </a:rPr>
              <a:t>T Security Management</a:t>
            </a:r>
            <a:r>
              <a:rPr lang="en-US" sz="1800" noProof="0" dirty="0">
                <a:latin typeface="Arial" panose="020B0604020202020204" pitchFamily="34" charset="0"/>
                <a:cs typeface="Arial" panose="020B0604020202020204" pitchFamily="34" charset="0"/>
              </a:rPr>
              <a:t>: </a:t>
            </a:r>
            <a:r>
              <a:rPr lang="en-US" sz="1800" kern="1200" noProof="0" dirty="0">
                <a:solidFill>
                  <a:schemeClr val="tx1"/>
                </a:solidFill>
                <a:latin typeface="Arial" panose="020B0604020202020204" pitchFamily="34" charset="0"/>
                <a:cs typeface="Arial" panose="020B0604020202020204" pitchFamily="34" charset="0"/>
              </a:rPr>
              <a:t>The formal process used to develop and maintain appropriate levels of computer security for an organization’s assets, by preserving their confidentiality, integrity, availability, accountability, authenticity, and reliability. The steps in the </a:t>
            </a:r>
            <a:r>
              <a:rPr lang="en-US" sz="1800" kern="1200" spc="-250" noProof="0" dirty="0">
                <a:solidFill>
                  <a:schemeClr val="tx1"/>
                </a:solidFill>
                <a:latin typeface="Arial" panose="020B0604020202020204" pitchFamily="34" charset="0"/>
                <a:cs typeface="Arial" panose="020B0604020202020204" pitchFamily="34" charset="0"/>
              </a:rPr>
              <a:t>I </a:t>
            </a:r>
            <a:r>
              <a:rPr lang="en-US" sz="1800" kern="1200" noProof="0" dirty="0">
                <a:solidFill>
                  <a:schemeClr val="tx1"/>
                </a:solidFill>
                <a:latin typeface="Arial" panose="020B0604020202020204" pitchFamily="34" charset="0"/>
                <a:cs typeface="Arial" panose="020B0604020202020204" pitchFamily="34" charset="0"/>
              </a:rPr>
              <a:t>T security management process include</a:t>
            </a:r>
          </a:p>
          <a:p>
            <a:pPr marL="772668" lvl="1" indent="-285750"/>
            <a:r>
              <a:rPr lang="en-US" sz="1800" kern="1200" noProof="0" dirty="0">
                <a:solidFill>
                  <a:schemeClr val="tx1"/>
                </a:solidFill>
                <a:latin typeface="Arial" panose="020B0604020202020204" pitchFamily="34" charset="0"/>
                <a:cs typeface="Arial" panose="020B0604020202020204" pitchFamily="34" charset="0"/>
              </a:rPr>
              <a:t>Determining the organization’s </a:t>
            </a:r>
            <a:r>
              <a:rPr lang="en-US" sz="1800" kern="1200" spc="-250" noProof="0" dirty="0">
                <a:solidFill>
                  <a:schemeClr val="tx1"/>
                </a:solidFill>
                <a:latin typeface="Arial" panose="020B0604020202020204" pitchFamily="34" charset="0"/>
                <a:cs typeface="Arial" panose="020B0604020202020204" pitchFamily="34" charset="0"/>
              </a:rPr>
              <a:t>I </a:t>
            </a:r>
            <a:r>
              <a:rPr lang="en-US" sz="1800" kern="1200" noProof="0" dirty="0">
                <a:solidFill>
                  <a:schemeClr val="tx1"/>
                </a:solidFill>
                <a:latin typeface="Arial" panose="020B0604020202020204" pitchFamily="34" charset="0"/>
                <a:cs typeface="Arial" panose="020B0604020202020204" pitchFamily="34" charset="0"/>
              </a:rPr>
              <a:t>T security objectives, strategies, and policies</a:t>
            </a:r>
          </a:p>
          <a:p>
            <a:pPr marL="772668" lvl="1" indent="-285750"/>
            <a:r>
              <a:rPr lang="en-US" sz="1800" kern="1200" noProof="0" dirty="0">
                <a:solidFill>
                  <a:schemeClr val="tx1"/>
                </a:solidFill>
                <a:latin typeface="Arial" panose="020B0604020202020204" pitchFamily="34" charset="0"/>
                <a:cs typeface="Arial" panose="020B0604020202020204" pitchFamily="34" charset="0"/>
              </a:rPr>
              <a:t>Performing an </a:t>
            </a:r>
            <a:r>
              <a:rPr lang="en-US" sz="1800" kern="1200" spc="-250" noProof="0" dirty="0">
                <a:solidFill>
                  <a:schemeClr val="tx1"/>
                </a:solidFill>
                <a:latin typeface="Arial" panose="020B0604020202020204" pitchFamily="34" charset="0"/>
                <a:cs typeface="Arial" panose="020B0604020202020204" pitchFamily="34" charset="0"/>
              </a:rPr>
              <a:t>I </a:t>
            </a:r>
            <a:r>
              <a:rPr lang="en-US" sz="1800" kern="1200" noProof="0" dirty="0">
                <a:solidFill>
                  <a:schemeClr val="tx1"/>
                </a:solidFill>
                <a:latin typeface="Arial" panose="020B0604020202020204" pitchFamily="34" charset="0"/>
                <a:cs typeface="Arial" panose="020B0604020202020204" pitchFamily="34" charset="0"/>
              </a:rPr>
              <a:t>T security risk assessment that analyzes security threats to </a:t>
            </a:r>
            <a:r>
              <a:rPr lang="en-US" sz="1800" kern="1200" spc="-250" noProof="0" dirty="0">
                <a:solidFill>
                  <a:schemeClr val="tx1"/>
                </a:solidFill>
                <a:latin typeface="Arial" panose="020B0604020202020204" pitchFamily="34" charset="0"/>
                <a:cs typeface="Arial" panose="020B0604020202020204" pitchFamily="34" charset="0"/>
              </a:rPr>
              <a:t>I </a:t>
            </a:r>
            <a:r>
              <a:rPr lang="en-US" sz="1800" kern="1200" noProof="0" dirty="0">
                <a:solidFill>
                  <a:schemeClr val="tx1"/>
                </a:solidFill>
                <a:latin typeface="Arial" panose="020B0604020202020204" pitchFamily="34" charset="0"/>
                <a:cs typeface="Arial" panose="020B0604020202020204" pitchFamily="34" charset="0"/>
              </a:rPr>
              <a:t>T assets within the organization and determines the resulting risks</a:t>
            </a:r>
          </a:p>
          <a:p>
            <a:pPr marL="772668" lvl="1" indent="-285750"/>
            <a:r>
              <a:rPr lang="en-US" sz="1800" kern="1200" noProof="0" dirty="0">
                <a:solidFill>
                  <a:schemeClr val="tx1"/>
                </a:solidFill>
                <a:latin typeface="Arial" panose="020B0604020202020204" pitchFamily="34" charset="0"/>
                <a:cs typeface="Arial" panose="020B0604020202020204" pitchFamily="34" charset="0"/>
              </a:rPr>
              <a:t>Selecting suitable controls to cost effectively protect the organization’s </a:t>
            </a:r>
            <a:r>
              <a:rPr lang="en-US" sz="1800" kern="1200" spc="-250" noProof="0" dirty="0">
                <a:solidFill>
                  <a:schemeClr val="tx1"/>
                </a:solidFill>
                <a:latin typeface="Arial" panose="020B0604020202020204" pitchFamily="34" charset="0"/>
                <a:cs typeface="Arial" panose="020B0604020202020204" pitchFamily="34" charset="0"/>
              </a:rPr>
              <a:t>I </a:t>
            </a:r>
            <a:r>
              <a:rPr lang="en-US" sz="1800" kern="1200" noProof="0" dirty="0">
                <a:solidFill>
                  <a:schemeClr val="tx1"/>
                </a:solidFill>
                <a:latin typeface="Arial" panose="020B0604020202020204" pitchFamily="34" charset="0"/>
                <a:cs typeface="Arial" panose="020B0604020202020204" pitchFamily="34" charset="0"/>
              </a:rPr>
              <a:t>T assets</a:t>
            </a:r>
          </a:p>
          <a:p>
            <a:pPr marL="772668" lvl="1" indent="-285750"/>
            <a:r>
              <a:rPr lang="en-US" sz="1800" kern="1200" noProof="0" dirty="0">
                <a:solidFill>
                  <a:schemeClr val="tx1"/>
                </a:solidFill>
                <a:latin typeface="Arial" panose="020B0604020202020204" pitchFamily="34" charset="0"/>
                <a:cs typeface="Arial" panose="020B0604020202020204" pitchFamily="34" charset="0"/>
              </a:rPr>
              <a:t>Writing plans and procedures to effectively implement the selected controls</a:t>
            </a:r>
          </a:p>
          <a:p>
            <a:pPr marL="772668" lvl="1" indent="-285750"/>
            <a:r>
              <a:rPr lang="en-US" sz="1800" kern="1200" noProof="0" dirty="0">
                <a:solidFill>
                  <a:schemeClr val="tx1"/>
                </a:solidFill>
                <a:latin typeface="Arial" panose="020B0604020202020204" pitchFamily="34" charset="0"/>
                <a:cs typeface="Arial" panose="020B0604020202020204" pitchFamily="34" charset="0"/>
              </a:rPr>
              <a:t>Implementing the selected controls, including provision of a security awareness and training program</a:t>
            </a:r>
          </a:p>
          <a:p>
            <a:pPr marL="772668" lvl="1" indent="-285750"/>
            <a:r>
              <a:rPr lang="en-US" sz="1800" kern="1200" noProof="0" dirty="0">
                <a:solidFill>
                  <a:schemeClr val="tx1"/>
                </a:solidFill>
                <a:latin typeface="Arial" panose="020B0604020202020204" pitchFamily="34" charset="0"/>
                <a:cs typeface="Arial" panose="020B0604020202020204" pitchFamily="34" charset="0"/>
              </a:rPr>
              <a:t>Monitoring the operation and maintaining the effectiveness of the selected controls</a:t>
            </a:r>
          </a:p>
          <a:p>
            <a:pPr marL="772668" lvl="1" indent="-285750"/>
            <a:r>
              <a:rPr lang="en-US" sz="1800" kern="1200" noProof="0" dirty="0">
                <a:solidFill>
                  <a:schemeClr val="tx1"/>
                </a:solidFill>
                <a:latin typeface="Arial" panose="020B0604020202020204" pitchFamily="34" charset="0"/>
                <a:cs typeface="Arial" panose="020B0604020202020204" pitchFamily="34" charset="0"/>
              </a:rPr>
              <a:t>Detecting and reacting to incidents</a:t>
            </a:r>
          </a:p>
        </p:txBody>
      </p:sp>
      <p:sp>
        <p:nvSpPr>
          <p:cNvPr id="2" name="TextBox 1">
            <a:extLst>
              <a:ext uri="{FF2B5EF4-FFF2-40B4-BE49-F238E27FC236}">
                <a16:creationId xmlns:a16="http://schemas.microsoft.com/office/drawing/2014/main" id="{FFC8284E-698A-A74D-08C4-4F70930A1D15}"/>
              </a:ext>
            </a:extLst>
          </p:cNvPr>
          <p:cNvSpPr txBox="1"/>
          <p:nvPr/>
        </p:nvSpPr>
        <p:spPr>
          <a:xfrm>
            <a:off x="104775" y="3326368"/>
            <a:ext cx="1000125" cy="523220"/>
          </a:xfrm>
          <a:prstGeom prst="rect">
            <a:avLst/>
          </a:prstGeom>
          <a:noFill/>
        </p:spPr>
        <p:txBody>
          <a:bodyPr wrap="square" rtlCol="0">
            <a:spAutoFit/>
          </a:bodyPr>
          <a:lstStyle/>
          <a:p>
            <a:r>
              <a:rPr lang="en-US" dirty="0"/>
              <a:t>Chapters 14 - 17</a:t>
            </a:r>
          </a:p>
        </p:txBody>
      </p:sp>
      <p:sp>
        <p:nvSpPr>
          <p:cNvPr id="4" name="TextBox 3">
            <a:extLst>
              <a:ext uri="{FF2B5EF4-FFF2-40B4-BE49-F238E27FC236}">
                <a16:creationId xmlns:a16="http://schemas.microsoft.com/office/drawing/2014/main" id="{BE992BA3-5274-33C3-FEFE-8150AE4AC835}"/>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4092937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399"/>
            <a:ext cx="8229600" cy="590349"/>
          </a:xfrm>
        </p:spPr>
        <p:txBody>
          <a:bodyPr lIns="0" tIns="18000" rIns="0" bIns="18000" anchor="ctr" anchorCtr="0">
            <a:spAutoFit/>
          </a:bodyPr>
          <a:lstStyle/>
          <a:p>
            <a:r>
              <a:rPr lang="en-US" noProof="0" dirty="0"/>
              <a:t>Figure 14.1</a:t>
            </a:r>
          </a:p>
        </p:txBody>
      </p:sp>
      <p:sp>
        <p:nvSpPr>
          <p:cNvPr id="6" name="Content Placeholder 5">
            <a:extLst>
              <a:ext uri="{FF2B5EF4-FFF2-40B4-BE49-F238E27FC236}">
                <a16:creationId xmlns:a16="http://schemas.microsoft.com/office/drawing/2014/main" id="{E0A62B25-0FD3-741E-5DC6-6AE929CB607E}"/>
              </a:ext>
            </a:extLst>
          </p:cNvPr>
          <p:cNvSpPr>
            <a:spLocks noGrp="1"/>
          </p:cNvSpPr>
          <p:nvPr>
            <p:ph sz="quarter" idx="13"/>
          </p:nvPr>
        </p:nvSpPr>
        <p:spPr>
          <a:xfrm>
            <a:off x="457200" y="1022242"/>
            <a:ext cx="8229600" cy="405683"/>
          </a:xfrm>
        </p:spPr>
        <p:txBody>
          <a:bodyPr lIns="0" tIns="18000" rIns="0" bIns="18000" anchor="ctr" anchorCtr="0">
            <a:spAutoFit/>
          </a:bodyPr>
          <a:lstStyle/>
          <a:p>
            <a:pPr marL="0" indent="0">
              <a:buNone/>
            </a:pPr>
            <a:r>
              <a:rPr lang="en-US" noProof="0" dirty="0">
                <a:latin typeface="Arial" panose="020B0604020202020204" pitchFamily="34" charset="0"/>
                <a:cs typeface="Arial" panose="020B0604020202020204" pitchFamily="34" charset="0"/>
              </a:rPr>
              <a:t>Overview of IT Security Management</a:t>
            </a:r>
          </a:p>
        </p:txBody>
      </p:sp>
      <p:pic>
        <p:nvPicPr>
          <p:cNvPr id="9" name="Picture 8" descr="The figure illustrates the diagram of an overview of I T security management.&#10;Long description is available in notes, Press F6.">
            <a:extLst>
              <a:ext uri="{FF2B5EF4-FFF2-40B4-BE49-F238E27FC236}">
                <a16:creationId xmlns:a16="http://schemas.microsoft.com/office/drawing/2014/main" id="{CCDC63FB-F8FA-55F3-D447-8F40EF1EA9F8}"/>
              </a:ext>
            </a:extLst>
          </p:cNvPr>
          <p:cNvPicPr>
            <a:picLocks noChangeAspect="1"/>
          </p:cNvPicPr>
          <p:nvPr/>
        </p:nvPicPr>
        <p:blipFill>
          <a:blip r:embed="rId3"/>
          <a:stretch>
            <a:fillRect/>
          </a:stretch>
        </p:blipFill>
        <p:spPr>
          <a:xfrm>
            <a:off x="2874849" y="1590888"/>
            <a:ext cx="3394303" cy="4679118"/>
          </a:xfrm>
          <a:prstGeom prst="rect">
            <a:avLst/>
          </a:prstGeom>
        </p:spPr>
      </p:pic>
      <p:sp>
        <p:nvSpPr>
          <p:cNvPr id="3" name="TextBox 2">
            <a:extLst>
              <a:ext uri="{FF2B5EF4-FFF2-40B4-BE49-F238E27FC236}">
                <a16:creationId xmlns:a16="http://schemas.microsoft.com/office/drawing/2014/main" id="{E1DFB323-E3FF-E839-AF37-0B62259215EE}"/>
              </a:ext>
            </a:extLst>
          </p:cNvPr>
          <p:cNvSpPr txBox="1"/>
          <p:nvPr/>
        </p:nvSpPr>
        <p:spPr>
          <a:xfrm>
            <a:off x="1051448" y="2554929"/>
            <a:ext cx="1300527" cy="307777"/>
          </a:xfrm>
          <a:prstGeom prst="rect">
            <a:avLst/>
          </a:prstGeom>
          <a:noFill/>
          <a:ln>
            <a:noFill/>
          </a:ln>
        </p:spPr>
        <p:txBody>
          <a:bodyPr wrap="square" rtlCol="0">
            <a:spAutoFit/>
          </a:bodyPr>
          <a:lstStyle/>
          <a:p>
            <a:pPr algn="ctr"/>
            <a:r>
              <a:rPr lang="en-US" dirty="0">
                <a:latin typeface="Arial" panose="020B0604020202020204" pitchFamily="34" charset="0"/>
                <a:cs typeface="Arial" panose="020B0604020202020204" pitchFamily="34" charset="0"/>
              </a:rPr>
              <a:t>This chapter</a:t>
            </a:r>
          </a:p>
        </p:txBody>
      </p:sp>
      <p:sp>
        <p:nvSpPr>
          <p:cNvPr id="4" name="TextBox 3">
            <a:extLst>
              <a:ext uri="{FF2B5EF4-FFF2-40B4-BE49-F238E27FC236}">
                <a16:creationId xmlns:a16="http://schemas.microsoft.com/office/drawing/2014/main" id="{87DAE6CA-FC4A-A013-52E4-6AE9DFA672EA}"/>
              </a:ext>
            </a:extLst>
          </p:cNvPr>
          <p:cNvSpPr txBox="1"/>
          <p:nvPr/>
        </p:nvSpPr>
        <p:spPr>
          <a:xfrm>
            <a:off x="7193809" y="3356455"/>
            <a:ext cx="1512168" cy="954107"/>
          </a:xfrm>
          <a:prstGeom prst="rect">
            <a:avLst/>
          </a:prstGeom>
          <a:noFill/>
        </p:spPr>
        <p:txBody>
          <a:bodyPr wrap="square" rtlCol="0">
            <a:spAutoFit/>
          </a:bodyPr>
          <a:lstStyle/>
          <a:p>
            <a:r>
              <a:rPr lang="en-US" kern="1200" baseline="0" dirty="0">
                <a:solidFill>
                  <a:schemeClr val="tx1"/>
                </a:solidFill>
                <a:latin typeface="Arial" pitchFamily="-109" charset="0"/>
                <a:ea typeface="+mn-ea"/>
                <a:cs typeface="+mn-cs"/>
              </a:rPr>
              <a:t>Adapted from ISO27005 Fig. 1 and ISO13335, part 3 Fig. 1 </a:t>
            </a:r>
            <a:endParaRPr lang="en-US" sz="1100" dirty="0"/>
          </a:p>
        </p:txBody>
      </p:sp>
      <p:sp>
        <p:nvSpPr>
          <p:cNvPr id="5" name="TextBox 4">
            <a:extLst>
              <a:ext uri="{FF2B5EF4-FFF2-40B4-BE49-F238E27FC236}">
                <a16:creationId xmlns:a16="http://schemas.microsoft.com/office/drawing/2014/main" id="{95339DB4-FC93-7E90-486E-978C14AC35F0}"/>
              </a:ext>
            </a:extLst>
          </p:cNvPr>
          <p:cNvSpPr txBox="1"/>
          <p:nvPr/>
        </p:nvSpPr>
        <p:spPr>
          <a:xfrm>
            <a:off x="6286121" y="2957991"/>
            <a:ext cx="304892" cy="307777"/>
          </a:xfrm>
          <a:prstGeom prst="rect">
            <a:avLst/>
          </a:prstGeom>
          <a:noFill/>
          <a:ln>
            <a:solidFill>
              <a:schemeClr val="bg1"/>
            </a:solidFill>
          </a:ln>
        </p:spPr>
        <p:txBody>
          <a:bodyPr wrap="none" rtlCol="0">
            <a:spAutoFit/>
          </a:bodyPr>
          <a:lstStyle/>
          <a:p>
            <a:r>
              <a:rPr lang="en-US" dirty="0">
                <a:solidFill>
                  <a:schemeClr val="tx1"/>
                </a:solidFill>
              </a:rPr>
              <a:t>P</a:t>
            </a:r>
          </a:p>
        </p:txBody>
      </p:sp>
      <p:sp>
        <p:nvSpPr>
          <p:cNvPr id="7" name="TextBox 6">
            <a:extLst>
              <a:ext uri="{FF2B5EF4-FFF2-40B4-BE49-F238E27FC236}">
                <a16:creationId xmlns:a16="http://schemas.microsoft.com/office/drawing/2014/main" id="{7E6C189B-0B8A-695C-1975-26840CF88D58}"/>
              </a:ext>
            </a:extLst>
          </p:cNvPr>
          <p:cNvSpPr txBox="1"/>
          <p:nvPr/>
        </p:nvSpPr>
        <p:spPr>
          <a:xfrm>
            <a:off x="6286121" y="4456653"/>
            <a:ext cx="314510" cy="307777"/>
          </a:xfrm>
          <a:prstGeom prst="rect">
            <a:avLst/>
          </a:prstGeom>
          <a:noFill/>
          <a:ln>
            <a:solidFill>
              <a:schemeClr val="bg1"/>
            </a:solidFill>
          </a:ln>
        </p:spPr>
        <p:txBody>
          <a:bodyPr wrap="none" rtlCol="0">
            <a:spAutoFit/>
          </a:bodyPr>
          <a:lstStyle/>
          <a:p>
            <a:r>
              <a:rPr lang="en-US" dirty="0">
                <a:solidFill>
                  <a:schemeClr val="tx1"/>
                </a:solidFill>
              </a:rPr>
              <a:t>D</a:t>
            </a:r>
          </a:p>
        </p:txBody>
      </p:sp>
      <p:sp>
        <p:nvSpPr>
          <p:cNvPr id="8" name="TextBox 7">
            <a:extLst>
              <a:ext uri="{FF2B5EF4-FFF2-40B4-BE49-F238E27FC236}">
                <a16:creationId xmlns:a16="http://schemas.microsoft.com/office/drawing/2014/main" id="{284336A1-0847-4D72-D218-3A5A3CFD76CD}"/>
              </a:ext>
            </a:extLst>
          </p:cNvPr>
          <p:cNvSpPr txBox="1"/>
          <p:nvPr/>
        </p:nvSpPr>
        <p:spPr>
          <a:xfrm>
            <a:off x="3165376" y="5392961"/>
            <a:ext cx="484428" cy="307777"/>
          </a:xfrm>
          <a:prstGeom prst="rect">
            <a:avLst/>
          </a:prstGeom>
          <a:noFill/>
          <a:ln>
            <a:solidFill>
              <a:schemeClr val="bg1"/>
            </a:solidFill>
          </a:ln>
        </p:spPr>
        <p:txBody>
          <a:bodyPr wrap="none" rtlCol="0">
            <a:spAutoFit/>
          </a:bodyPr>
          <a:lstStyle/>
          <a:p>
            <a:r>
              <a:rPr lang="en-US" dirty="0">
                <a:solidFill>
                  <a:schemeClr val="tx1"/>
                </a:solidFill>
              </a:rPr>
              <a:t>C/A</a:t>
            </a:r>
          </a:p>
        </p:txBody>
      </p:sp>
      <p:sp>
        <p:nvSpPr>
          <p:cNvPr id="10" name="TextBox 9">
            <a:extLst>
              <a:ext uri="{FF2B5EF4-FFF2-40B4-BE49-F238E27FC236}">
                <a16:creationId xmlns:a16="http://schemas.microsoft.com/office/drawing/2014/main" id="{A28951A5-C8DC-1584-53BD-163E350D0108}"/>
              </a:ext>
            </a:extLst>
          </p:cNvPr>
          <p:cNvSpPr txBox="1"/>
          <p:nvPr/>
        </p:nvSpPr>
        <p:spPr>
          <a:xfrm>
            <a:off x="2032000" y="4114186"/>
            <a:ext cx="906266" cy="523220"/>
          </a:xfrm>
          <a:prstGeom prst="rect">
            <a:avLst/>
          </a:prstGeom>
          <a:noFill/>
          <a:ln w="12700">
            <a:noFill/>
          </a:ln>
        </p:spPr>
        <p:txBody>
          <a:bodyPr wrap="square" rtlCol="0">
            <a:spAutoFit/>
          </a:bodyPr>
          <a:lstStyle/>
          <a:p>
            <a:r>
              <a:rPr lang="en-US" dirty="0"/>
              <a:t>Cyclic process</a:t>
            </a:r>
          </a:p>
        </p:txBody>
      </p:sp>
      <p:cxnSp>
        <p:nvCxnSpPr>
          <p:cNvPr id="12" name="Straight Arrow Connector 11">
            <a:extLst>
              <a:ext uri="{FF2B5EF4-FFF2-40B4-BE49-F238E27FC236}">
                <a16:creationId xmlns:a16="http://schemas.microsoft.com/office/drawing/2014/main" id="{7FBBFEA0-E4B2-299F-36D3-04512300EE43}"/>
              </a:ext>
            </a:extLst>
          </p:cNvPr>
          <p:cNvCxnSpPr>
            <a:cxnSpLocks/>
            <a:stCxn id="3" idx="3"/>
          </p:cNvCxnSpPr>
          <p:nvPr/>
        </p:nvCxnSpPr>
        <p:spPr>
          <a:xfrm>
            <a:off x="2351975" y="2708818"/>
            <a:ext cx="1924461" cy="6673"/>
          </a:xfrm>
          <a:prstGeom prst="straightConnector1">
            <a:avLst/>
          </a:prstGeom>
          <a:ln w="22225">
            <a:solidFill>
              <a:srgbClr val="007FA3"/>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098C29E-BF2F-93E1-5B78-4BB5AC0A71D4}"/>
              </a:ext>
            </a:extLst>
          </p:cNvPr>
          <p:cNvCxnSpPr>
            <a:cxnSpLocks/>
            <a:stCxn id="3" idx="3"/>
          </p:cNvCxnSpPr>
          <p:nvPr/>
        </p:nvCxnSpPr>
        <p:spPr>
          <a:xfrm flipV="1">
            <a:off x="2351975" y="1803708"/>
            <a:ext cx="1297829" cy="905110"/>
          </a:xfrm>
          <a:prstGeom prst="straightConnector1">
            <a:avLst/>
          </a:prstGeom>
          <a:ln w="22225">
            <a:solidFill>
              <a:srgbClr val="007FA3"/>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DE89E52-2EF0-5A44-84C1-A5E5BCF459FC}"/>
              </a:ext>
            </a:extLst>
          </p:cNvPr>
          <p:cNvCxnSpPr>
            <a:cxnSpLocks/>
            <a:stCxn id="3" idx="3"/>
          </p:cNvCxnSpPr>
          <p:nvPr/>
        </p:nvCxnSpPr>
        <p:spPr>
          <a:xfrm flipV="1">
            <a:off x="2351975" y="1985661"/>
            <a:ext cx="2755734" cy="723157"/>
          </a:xfrm>
          <a:prstGeom prst="straightConnector1">
            <a:avLst/>
          </a:prstGeom>
          <a:ln w="22225">
            <a:solidFill>
              <a:srgbClr val="007FA3"/>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3B92D48-F1F7-F454-59A9-91D722A66A8D}"/>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
        <p:nvSpPr>
          <p:cNvPr id="21" name="TextBox 20">
            <a:extLst>
              <a:ext uri="{FF2B5EF4-FFF2-40B4-BE49-F238E27FC236}">
                <a16:creationId xmlns:a16="http://schemas.microsoft.com/office/drawing/2014/main" id="{886BB5CB-8584-28C7-15DF-35333399741A}"/>
              </a:ext>
            </a:extLst>
          </p:cNvPr>
          <p:cNvSpPr txBox="1"/>
          <p:nvPr/>
        </p:nvSpPr>
        <p:spPr>
          <a:xfrm>
            <a:off x="7193809" y="4503191"/>
            <a:ext cx="1109682" cy="738664"/>
          </a:xfrm>
          <a:prstGeom prst="rect">
            <a:avLst/>
          </a:prstGeom>
          <a:noFill/>
        </p:spPr>
        <p:txBody>
          <a:bodyPr wrap="square" rtlCol="0">
            <a:spAutoFit/>
          </a:bodyPr>
          <a:lstStyle/>
          <a:p>
            <a:r>
              <a:rPr lang="en-US" kern="1200" baseline="0" dirty="0">
                <a:solidFill>
                  <a:schemeClr val="tx1"/>
                </a:solidFill>
                <a:latin typeface="Arial" pitchFamily="-109" charset="0"/>
                <a:ea typeface="+mn-ea"/>
                <a:cs typeface="+mn-cs"/>
              </a:rPr>
              <a:t>P, D, C, A: Refer to Fig. 14.2</a:t>
            </a:r>
            <a:endParaRPr lang="en-US" sz="1100" dirty="0"/>
          </a:p>
        </p:txBody>
      </p:sp>
      <p:sp>
        <p:nvSpPr>
          <p:cNvPr id="22" name="TextBox 21">
            <a:extLst>
              <a:ext uri="{FF2B5EF4-FFF2-40B4-BE49-F238E27FC236}">
                <a16:creationId xmlns:a16="http://schemas.microsoft.com/office/drawing/2014/main" id="{5E361743-6BD3-5B32-FBCD-C3EC7E9627B3}"/>
              </a:ext>
            </a:extLst>
          </p:cNvPr>
          <p:cNvSpPr txBox="1"/>
          <p:nvPr/>
        </p:nvSpPr>
        <p:spPr>
          <a:xfrm>
            <a:off x="7184478" y="1496234"/>
            <a:ext cx="1793173" cy="1600438"/>
          </a:xfrm>
          <a:prstGeom prst="rect">
            <a:avLst/>
          </a:prstGeom>
          <a:noFill/>
          <a:ln>
            <a:noFill/>
          </a:ln>
        </p:spPr>
        <p:txBody>
          <a:bodyPr wrap="square" rtlCol="0">
            <a:spAutoFit/>
          </a:bodyPr>
          <a:lstStyle/>
          <a:p>
            <a:r>
              <a:rPr lang="en-US" dirty="0">
                <a:latin typeface="Arial" panose="020B0604020202020204" pitchFamily="34" charset="0"/>
                <a:cs typeface="Arial" panose="020B0604020202020204" pitchFamily="34" charset="0"/>
              </a:rPr>
              <a:t>Should be incorporated into the wider risk assessment of all of the organization’s assets and business processes</a:t>
            </a:r>
          </a:p>
        </p:txBody>
      </p:sp>
      <p:cxnSp>
        <p:nvCxnSpPr>
          <p:cNvPr id="23" name="Straight Arrow Connector 22">
            <a:extLst>
              <a:ext uri="{FF2B5EF4-FFF2-40B4-BE49-F238E27FC236}">
                <a16:creationId xmlns:a16="http://schemas.microsoft.com/office/drawing/2014/main" id="{DE7C11F0-F440-7ABB-302C-E8D90E9A237A}"/>
              </a:ext>
            </a:extLst>
          </p:cNvPr>
          <p:cNvCxnSpPr>
            <a:cxnSpLocks/>
          </p:cNvCxnSpPr>
          <p:nvPr/>
        </p:nvCxnSpPr>
        <p:spPr>
          <a:xfrm flipH="1">
            <a:off x="5950558" y="2513003"/>
            <a:ext cx="1243251" cy="253817"/>
          </a:xfrm>
          <a:prstGeom prst="straightConnector1">
            <a:avLst/>
          </a:prstGeom>
          <a:ln w="22225">
            <a:solidFill>
              <a:srgbClr val="007FA3"/>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7194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3400"/>
            <a:ext cx="8229600" cy="590349"/>
          </a:xfrm>
        </p:spPr>
        <p:txBody>
          <a:bodyPr lIns="0" tIns="18000" rIns="0" bIns="18000" anchor="ctr" anchorCtr="0">
            <a:spAutoFit/>
          </a:bodyPr>
          <a:lstStyle/>
          <a:p>
            <a:r>
              <a:rPr lang="en-US" noProof="0" dirty="0"/>
              <a:t>Figure 14.2</a:t>
            </a:r>
          </a:p>
        </p:txBody>
      </p:sp>
      <p:sp>
        <p:nvSpPr>
          <p:cNvPr id="6" name="Content Placeholder 5">
            <a:extLst>
              <a:ext uri="{FF2B5EF4-FFF2-40B4-BE49-F238E27FC236}">
                <a16:creationId xmlns:a16="http://schemas.microsoft.com/office/drawing/2014/main" id="{C3C21684-1514-739A-5EA9-9FCF034DE397}"/>
              </a:ext>
            </a:extLst>
          </p:cNvPr>
          <p:cNvSpPr>
            <a:spLocks noGrp="1"/>
          </p:cNvSpPr>
          <p:nvPr>
            <p:ph sz="quarter" idx="13"/>
          </p:nvPr>
        </p:nvSpPr>
        <p:spPr>
          <a:xfrm>
            <a:off x="457200" y="1022241"/>
            <a:ext cx="8229600" cy="405683"/>
          </a:xfrm>
        </p:spPr>
        <p:txBody>
          <a:bodyPr lIns="0" tIns="18000" rIns="0" bIns="18000" anchor="ctr" anchorCtr="0">
            <a:spAutoFit/>
          </a:bodyPr>
          <a:lstStyle/>
          <a:p>
            <a:pPr marL="0" indent="0">
              <a:buNone/>
            </a:pPr>
            <a:r>
              <a:rPr lang="en-US" noProof="0" dirty="0">
                <a:latin typeface="Arial" panose="020B0604020202020204" pitchFamily="34" charset="0"/>
                <a:cs typeface="Arial" panose="020B0604020202020204" pitchFamily="34" charset="0"/>
              </a:rPr>
              <a:t>The Plan-Do-Check-Act (PDCA) Process Model</a:t>
            </a:r>
          </a:p>
        </p:txBody>
      </p:sp>
      <p:pic>
        <p:nvPicPr>
          <p:cNvPr id="9" name="Picture 8" descr="The figure illustrates a block diagram of the plan-do-check-act process model.&#10;Long description is available in notes, Press F6.">
            <a:extLst>
              <a:ext uri="{FF2B5EF4-FFF2-40B4-BE49-F238E27FC236}">
                <a16:creationId xmlns:a16="http://schemas.microsoft.com/office/drawing/2014/main" id="{A850C215-9041-D8A0-57DA-B79F82F10E54}"/>
              </a:ext>
            </a:extLst>
          </p:cNvPr>
          <p:cNvPicPr>
            <a:picLocks noChangeAspect="1"/>
          </p:cNvPicPr>
          <p:nvPr/>
        </p:nvPicPr>
        <p:blipFill>
          <a:blip r:embed="rId3"/>
          <a:stretch>
            <a:fillRect/>
          </a:stretch>
        </p:blipFill>
        <p:spPr>
          <a:xfrm>
            <a:off x="777085" y="1763334"/>
            <a:ext cx="7589831" cy="4137579"/>
          </a:xfrm>
          <a:prstGeom prst="rect">
            <a:avLst/>
          </a:prstGeom>
        </p:spPr>
      </p:pic>
      <p:sp>
        <p:nvSpPr>
          <p:cNvPr id="2" name="TextBox 1">
            <a:extLst>
              <a:ext uri="{FF2B5EF4-FFF2-40B4-BE49-F238E27FC236}">
                <a16:creationId xmlns:a16="http://schemas.microsoft.com/office/drawing/2014/main" id="{F0C8BE3E-5081-ED9C-E848-902CB96A9BDC}"/>
              </a:ext>
            </a:extLst>
          </p:cNvPr>
          <p:cNvSpPr txBox="1">
            <a:spLocks noChangeArrowheads="1"/>
          </p:cNvSpPr>
          <p:nvPr/>
        </p:nvSpPr>
        <p:spPr bwMode="auto">
          <a:xfrm>
            <a:off x="1867256" y="5639303"/>
            <a:ext cx="5669617" cy="523220"/>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t>PDCA developed by W. Edwards Deming – you may have seen this in a Project Management course.  How does this align with Fig. 14.1?</a:t>
            </a:r>
            <a:endParaRPr lang="en-US" sz="1200" dirty="0"/>
          </a:p>
        </p:txBody>
      </p:sp>
      <p:sp>
        <p:nvSpPr>
          <p:cNvPr id="3" name="TextBox 2">
            <a:extLst>
              <a:ext uri="{FF2B5EF4-FFF2-40B4-BE49-F238E27FC236}">
                <a16:creationId xmlns:a16="http://schemas.microsoft.com/office/drawing/2014/main" id="{F5948868-094D-A4BD-EAA0-86FB9726A37B}"/>
              </a:ext>
            </a:extLst>
          </p:cNvPr>
          <p:cNvSpPr txBox="1"/>
          <p:nvPr/>
        </p:nvSpPr>
        <p:spPr>
          <a:xfrm>
            <a:off x="2911880" y="1467139"/>
            <a:ext cx="3320239" cy="338554"/>
          </a:xfrm>
          <a:prstGeom prst="rect">
            <a:avLst/>
          </a:prstGeom>
          <a:noFill/>
          <a:ln w="12700">
            <a:solidFill>
              <a:schemeClr val="bg1">
                <a:lumMod val="65000"/>
                <a:lumOff val="35000"/>
              </a:schemeClr>
            </a:solidFill>
          </a:ln>
        </p:spPr>
        <p:txBody>
          <a:bodyPr wrap="square" rtlCol="0">
            <a:spAutoFit/>
          </a:bodyPr>
          <a:lstStyle/>
          <a:p>
            <a:r>
              <a:rPr lang="en-US" sz="1600" dirty="0">
                <a:solidFill>
                  <a:schemeClr val="tx1"/>
                </a:solidFill>
              </a:rPr>
              <a:t>With respect to risk treatment plan</a:t>
            </a:r>
          </a:p>
        </p:txBody>
      </p:sp>
      <p:sp>
        <p:nvSpPr>
          <p:cNvPr id="5" name="TextBox 4">
            <a:extLst>
              <a:ext uri="{FF2B5EF4-FFF2-40B4-BE49-F238E27FC236}">
                <a16:creationId xmlns:a16="http://schemas.microsoft.com/office/drawing/2014/main" id="{9569C3A6-871B-048C-F78A-82E3940E802C}"/>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89842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1501"/>
            <a:ext cx="8229600" cy="1144347"/>
          </a:xfrm>
        </p:spPr>
        <p:txBody>
          <a:bodyPr lIns="0" tIns="18000" rIns="0" bIns="18000" anchor="ctr" anchorCtr="0">
            <a:spAutoFit/>
          </a:bodyPr>
          <a:lstStyle/>
          <a:p>
            <a:r>
              <a:rPr lang="en-US" noProof="0" dirty="0"/>
              <a:t>Organizational Context and Security Policy</a:t>
            </a:r>
          </a:p>
        </p:txBody>
      </p:sp>
      <p:sp>
        <p:nvSpPr>
          <p:cNvPr id="4" name="Content Placeholder 3"/>
          <p:cNvSpPr>
            <a:spLocks noGrp="1"/>
          </p:cNvSpPr>
          <p:nvPr>
            <p:ph sz="quarter" idx="13"/>
          </p:nvPr>
        </p:nvSpPr>
        <p:spPr>
          <a:xfrm>
            <a:off x="465692" y="1642173"/>
            <a:ext cx="3416710" cy="4899221"/>
          </a:xfrm>
        </p:spPr>
        <p:txBody>
          <a:bodyPr wrap="square" lIns="0" tIns="18000" rIns="0" bIns="18000" anchor="ctr" anchorCtr="0">
            <a:spAutoFit/>
          </a:bodyPr>
          <a:lstStyle/>
          <a:p>
            <a:pPr marL="342900" indent="-342900">
              <a:spcBef>
                <a:spcPts val="600"/>
              </a:spcBef>
            </a:pPr>
            <a:r>
              <a:rPr lang="en-US" sz="2000" noProof="0" dirty="0">
                <a:latin typeface="Arial" panose="020B0604020202020204" pitchFamily="34" charset="0"/>
                <a:cs typeface="Arial" panose="020B0604020202020204" pitchFamily="34" charset="0"/>
              </a:rPr>
              <a:t>Maintained and updated regularly</a:t>
            </a:r>
          </a:p>
          <a:p>
            <a:pPr marL="829818" lvl="1" indent="-342900"/>
            <a:r>
              <a:rPr lang="en-US" sz="1800" noProof="0" dirty="0">
                <a:latin typeface="Arial" panose="020B0604020202020204" pitchFamily="34" charset="0"/>
                <a:cs typeface="Arial" panose="020B0604020202020204" pitchFamily="34" charset="0"/>
              </a:rPr>
              <a:t>Using periodic security reviews</a:t>
            </a:r>
          </a:p>
          <a:p>
            <a:pPr marL="829818" lvl="1" indent="-342900"/>
            <a:r>
              <a:rPr lang="en-US" sz="1800" noProof="0" dirty="0">
                <a:latin typeface="Arial" panose="020B0604020202020204" pitchFamily="34" charset="0"/>
                <a:cs typeface="Arial" panose="020B0604020202020204" pitchFamily="34" charset="0"/>
              </a:rPr>
              <a:t>Reflect changing technical/risk environments</a:t>
            </a:r>
          </a:p>
          <a:p>
            <a:pPr marL="342900" indent="-342900">
              <a:spcBef>
                <a:spcPts val="600"/>
              </a:spcBef>
            </a:pPr>
            <a:r>
              <a:rPr lang="en-US" sz="2000" noProof="0" dirty="0">
                <a:latin typeface="Arial" panose="020B0604020202020204" pitchFamily="34" charset="0"/>
                <a:cs typeface="Arial" panose="020B0604020202020204" pitchFamily="34" charset="0"/>
              </a:rPr>
              <a:t>To determine objectives, examine role and importance of </a:t>
            </a:r>
            <a:r>
              <a:rPr lang="en-US" sz="2000" spc="-300" noProof="0" dirty="0">
                <a:latin typeface="Arial" panose="020B0604020202020204" pitchFamily="34" charset="0"/>
                <a:cs typeface="Arial" panose="020B0604020202020204" pitchFamily="34" charset="0"/>
              </a:rPr>
              <a:t>I </a:t>
            </a:r>
            <a:r>
              <a:rPr lang="en-US" sz="2000" noProof="0" dirty="0">
                <a:latin typeface="Arial" panose="020B0604020202020204" pitchFamily="34" charset="0"/>
                <a:cs typeface="Arial" panose="020B0604020202020204" pitchFamily="34" charset="0"/>
              </a:rPr>
              <a:t>T systems in organization</a:t>
            </a:r>
          </a:p>
          <a:p>
            <a:pPr marL="829818" lvl="1" indent="-342900"/>
            <a:r>
              <a:rPr lang="en-US" sz="1800" noProof="0" dirty="0">
                <a:latin typeface="Arial" panose="020B0604020202020204" pitchFamily="34" charset="0"/>
                <a:cs typeface="Arial" panose="020B0604020202020204" pitchFamily="34" charset="0"/>
              </a:rPr>
              <a:t>What key tasks, data, decisions, require IT?</a:t>
            </a:r>
          </a:p>
          <a:p>
            <a:pPr marL="829818" lvl="1" indent="-342900"/>
            <a:r>
              <a:rPr lang="en-US" sz="1800" noProof="0" dirty="0">
                <a:latin typeface="Arial" panose="020B0604020202020204" pitchFamily="34" charset="0"/>
                <a:cs typeface="Arial" panose="020B0604020202020204" pitchFamily="34" charset="0"/>
              </a:rPr>
              <a:t>Consequences?</a:t>
            </a:r>
          </a:p>
          <a:p>
            <a:pPr marL="829818" lvl="1" indent="-342900"/>
            <a:endParaRPr lang="en-US" sz="2000" noProof="0" dirty="0">
              <a:latin typeface="Arial" panose="020B0604020202020204" pitchFamily="34" charset="0"/>
              <a:cs typeface="Arial" panose="020B0604020202020204" pitchFamily="34" charset="0"/>
            </a:endParaRPr>
          </a:p>
        </p:txBody>
      </p:sp>
      <p:sp>
        <p:nvSpPr>
          <p:cNvPr id="5" name="Content Placeholder 4"/>
          <p:cNvSpPr>
            <a:spLocks noGrp="1"/>
          </p:cNvSpPr>
          <p:nvPr>
            <p:ph sz="quarter" idx="14"/>
          </p:nvPr>
        </p:nvSpPr>
        <p:spPr>
          <a:xfrm>
            <a:off x="4572000" y="1642173"/>
            <a:ext cx="3937872" cy="3975892"/>
          </a:xfrm>
        </p:spPr>
        <p:txBody>
          <a:bodyPr wrap="square" lIns="0" tIns="18000" rIns="0" bIns="18000" anchor="ctr" anchorCtr="0">
            <a:spAutoFit/>
          </a:bodyPr>
          <a:lstStyle/>
          <a:p>
            <a:pPr marL="342900" indent="-342900">
              <a:spcBef>
                <a:spcPts val="600"/>
              </a:spcBef>
            </a:pPr>
            <a:r>
              <a:rPr lang="en-US" sz="2000" dirty="0"/>
              <a:t>Risk profile: the nature and level of the threats faced by an organization</a:t>
            </a:r>
          </a:p>
          <a:p>
            <a:pPr marL="342900" indent="-342900">
              <a:spcBef>
                <a:spcPts val="600"/>
              </a:spcBef>
            </a:pPr>
            <a:r>
              <a:rPr lang="en-US" sz="2200" noProof="0" dirty="0">
                <a:latin typeface="Arial" panose="020B0604020202020204" pitchFamily="34" charset="0"/>
                <a:cs typeface="Arial" panose="020B0604020202020204" pitchFamily="34" charset="0"/>
              </a:rPr>
              <a:t>First examine organization’s </a:t>
            </a:r>
            <a:r>
              <a:rPr lang="en-US" sz="2200" spc="-300" noProof="0" dirty="0">
                <a:latin typeface="Arial" panose="020B0604020202020204" pitchFamily="34" charset="0"/>
                <a:cs typeface="Arial" panose="020B0604020202020204" pitchFamily="34" charset="0"/>
              </a:rPr>
              <a:t>I </a:t>
            </a:r>
            <a:r>
              <a:rPr lang="en-US" sz="2200" noProof="0" dirty="0">
                <a:latin typeface="Arial" panose="020B0604020202020204" pitchFamily="34" charset="0"/>
                <a:cs typeface="Arial" panose="020B0604020202020204" pitchFamily="34" charset="0"/>
              </a:rPr>
              <a:t>T security:</a:t>
            </a:r>
          </a:p>
          <a:p>
            <a:pPr marL="829818" lvl="1" indent="-342900"/>
            <a:r>
              <a:rPr lang="en-US" sz="2200" b="1" noProof="0" dirty="0">
                <a:latin typeface="Arial" panose="020B0604020202020204" pitchFamily="34" charset="0"/>
                <a:cs typeface="Arial" panose="020B0604020202020204" pitchFamily="34" charset="0"/>
              </a:rPr>
              <a:t>Objectives</a:t>
            </a:r>
            <a:r>
              <a:rPr lang="en-US" sz="2200" noProof="0" dirty="0">
                <a:latin typeface="Arial" panose="020B0604020202020204" pitchFamily="34" charset="0"/>
                <a:cs typeface="Arial" panose="020B0604020202020204" pitchFamily="34" charset="0"/>
              </a:rPr>
              <a:t> - wanted </a:t>
            </a:r>
            <a:r>
              <a:rPr lang="en-US" sz="2200" spc="-300" noProof="0" dirty="0">
                <a:latin typeface="Arial" panose="020B0604020202020204" pitchFamily="34" charset="0"/>
                <a:cs typeface="Arial" panose="020B0604020202020204" pitchFamily="34" charset="0"/>
              </a:rPr>
              <a:t>I </a:t>
            </a:r>
            <a:r>
              <a:rPr lang="en-US" sz="2200" noProof="0" dirty="0">
                <a:latin typeface="Arial" panose="020B0604020202020204" pitchFamily="34" charset="0"/>
                <a:cs typeface="Arial" panose="020B0604020202020204" pitchFamily="34" charset="0"/>
              </a:rPr>
              <a:t>T security outcomes</a:t>
            </a:r>
          </a:p>
          <a:p>
            <a:pPr marL="829818" lvl="1" indent="-342900"/>
            <a:r>
              <a:rPr lang="en-US" sz="2200" b="1" noProof="0" dirty="0">
                <a:latin typeface="Arial" panose="020B0604020202020204" pitchFamily="34" charset="0"/>
                <a:cs typeface="Arial" panose="020B0604020202020204" pitchFamily="34" charset="0"/>
              </a:rPr>
              <a:t>Strategies</a:t>
            </a:r>
            <a:r>
              <a:rPr lang="en-US" sz="2200" noProof="0" dirty="0">
                <a:latin typeface="Arial" panose="020B0604020202020204" pitchFamily="34" charset="0"/>
                <a:cs typeface="Arial" panose="020B0604020202020204" pitchFamily="34" charset="0"/>
              </a:rPr>
              <a:t> - how to meet objectives</a:t>
            </a:r>
          </a:p>
          <a:p>
            <a:pPr marL="829818" lvl="1" indent="-342900"/>
            <a:r>
              <a:rPr lang="en-US" sz="2200" b="1" noProof="0" dirty="0">
                <a:latin typeface="Arial" panose="020B0604020202020204" pitchFamily="34" charset="0"/>
                <a:cs typeface="Arial" panose="020B0604020202020204" pitchFamily="34" charset="0"/>
              </a:rPr>
              <a:t>Policies</a:t>
            </a:r>
            <a:r>
              <a:rPr lang="en-US" sz="2200" noProof="0" dirty="0">
                <a:latin typeface="Arial" panose="020B0604020202020204" pitchFamily="34" charset="0"/>
                <a:cs typeface="Arial" panose="020B0604020202020204" pitchFamily="34" charset="0"/>
              </a:rPr>
              <a:t> - identify what needs to be done</a:t>
            </a:r>
          </a:p>
        </p:txBody>
      </p:sp>
      <p:sp>
        <p:nvSpPr>
          <p:cNvPr id="3" name="TextBox 2">
            <a:extLst>
              <a:ext uri="{FF2B5EF4-FFF2-40B4-BE49-F238E27FC236}">
                <a16:creationId xmlns:a16="http://schemas.microsoft.com/office/drawing/2014/main" id="{2FD0CC8F-CB3C-3CA2-C3BD-40D7A6E2A22B}"/>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430104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6821E0F7-8529-42A0-8618-29B28505F2E4}"/>
              </a:ext>
            </a:extLst>
          </p:cNvPr>
          <p:cNvPicPr>
            <a:picLocks noChangeAspect="1"/>
          </p:cNvPicPr>
          <p:nvPr/>
        </p:nvPicPr>
        <p:blipFill>
          <a:blip r:embed="rId3"/>
          <a:stretch>
            <a:fillRect/>
          </a:stretch>
        </p:blipFill>
        <p:spPr>
          <a:xfrm>
            <a:off x="343125" y="1088273"/>
            <a:ext cx="8460432" cy="1428243"/>
          </a:xfrm>
          <a:prstGeom prst="rect">
            <a:avLst/>
          </a:prstGeom>
        </p:spPr>
      </p:pic>
      <p:sp>
        <p:nvSpPr>
          <p:cNvPr id="6" name="TextBox 5"/>
          <p:cNvSpPr txBox="1"/>
          <p:nvPr/>
        </p:nvSpPr>
        <p:spPr>
          <a:xfrm>
            <a:off x="271723" y="3697256"/>
            <a:ext cx="8376640" cy="3908762"/>
          </a:xfrm>
          <a:prstGeom prst="rect">
            <a:avLst/>
          </a:prstGeom>
          <a:noFill/>
        </p:spPr>
        <p:txBody>
          <a:bodyPr wrap="square" rtlCol="0">
            <a:spAutoFit/>
          </a:bodyPr>
          <a:lstStyle/>
          <a:p>
            <a:r>
              <a:rPr lang="en-US" sz="1600" dirty="0">
                <a:latin typeface="+mj-lt"/>
              </a:rPr>
              <a:t>Sarbanes (D)-Oxley (R) Act (‘02) increased standards for corporate disclosures</a:t>
            </a:r>
          </a:p>
          <a:p>
            <a:pPr marL="285750" indent="-285750">
              <a:buFont typeface="Arial" panose="020B0604020202020204" pitchFamily="34" charset="0"/>
              <a:buChar char="•"/>
            </a:pPr>
            <a:r>
              <a:rPr lang="en-US" sz="1600" dirty="0">
                <a:latin typeface="+mj-lt"/>
              </a:rPr>
              <a:t>Bankruptcy and fraud at huge energy company</a:t>
            </a:r>
          </a:p>
          <a:p>
            <a:pPr marL="285750" indent="-285750">
              <a:buFont typeface="Arial" panose="020B0604020202020204" pitchFamily="34" charset="0"/>
              <a:buChar char="•"/>
            </a:pPr>
            <a:r>
              <a:rPr lang="en-US" sz="1600" dirty="0">
                <a:latin typeface="+mj-lt"/>
              </a:rPr>
              <a:t>Employees lost pensions invested in Enron stock</a:t>
            </a:r>
          </a:p>
          <a:p>
            <a:pPr marL="285750" indent="-285750">
              <a:buFont typeface="Arial" panose="020B0604020202020204" pitchFamily="34" charset="0"/>
              <a:buChar char="•"/>
            </a:pPr>
            <a:r>
              <a:rPr lang="en-US" sz="1600" dirty="0">
                <a:latin typeface="+mj-lt"/>
              </a:rPr>
              <a:t>Arthur Anderson, Enron’s auditor and world’s largest accounting firm, driven out of business</a:t>
            </a:r>
          </a:p>
          <a:p>
            <a:pPr marL="742950" lvl="1" indent="-285750">
              <a:buFont typeface="Arial" panose="020B0604020202020204" pitchFamily="34" charset="0"/>
              <a:buChar char="•"/>
            </a:pPr>
            <a:r>
              <a:rPr lang="en-US" dirty="0">
                <a:latin typeface="+mj-lt"/>
              </a:rPr>
              <a:t>80,000 employees</a:t>
            </a:r>
            <a:endParaRPr lang="en-US" sz="1600" dirty="0">
              <a:latin typeface="+mj-lt"/>
            </a:endParaRPr>
          </a:p>
          <a:p>
            <a:pPr marL="285750" lvl="1" indent="-285750">
              <a:buFont typeface="Arial" panose="020B0604020202020204" pitchFamily="34" charset="0"/>
              <a:buChar char="•"/>
            </a:pPr>
            <a:r>
              <a:rPr lang="en-US" sz="1600" dirty="0">
                <a:latin typeface="+mj-lt"/>
              </a:rPr>
              <a:t>Other standards:</a:t>
            </a:r>
          </a:p>
          <a:p>
            <a:pPr marL="742950" lvl="2" indent="-285750">
              <a:buFont typeface="Arial" panose="020B0604020202020204" pitchFamily="34" charset="0"/>
              <a:buChar char="•"/>
            </a:pPr>
            <a:r>
              <a:rPr lang="en-US" sz="1600" dirty="0">
                <a:latin typeface="+mj-lt"/>
              </a:rPr>
              <a:t>Health and Human Services Health Insurance Portability and Accountability Act (HIPAA)</a:t>
            </a:r>
          </a:p>
          <a:p>
            <a:pPr marL="742950" lvl="2" indent="-285750">
              <a:buFont typeface="Arial" panose="020B0604020202020204" pitchFamily="34" charset="0"/>
              <a:buChar char="•"/>
            </a:pPr>
            <a:r>
              <a:rPr lang="en-US" sz="1600" dirty="0">
                <a:latin typeface="+mj-lt"/>
              </a:rPr>
              <a:t>Payment Card Industry (PCI) Data Security Standard (DSS)</a:t>
            </a:r>
          </a:p>
          <a:p>
            <a:pPr marL="285750" lvl="1" indent="-285750">
              <a:buFont typeface="Arial" panose="020B0604020202020204" pitchFamily="34" charset="0"/>
              <a:buChar char="•"/>
            </a:pPr>
            <a:r>
              <a:rPr lang="en-US" sz="1600" dirty="0">
                <a:latin typeface="+mj-lt"/>
              </a:rPr>
              <a:t>Other incidents: </a:t>
            </a:r>
            <a:r>
              <a:rPr lang="en-US" sz="1600" dirty="0" err="1">
                <a:latin typeface="+mj-lt"/>
              </a:rPr>
              <a:t>Worldcom</a:t>
            </a:r>
            <a:r>
              <a:rPr lang="en-US" sz="1600" dirty="0">
                <a:latin typeface="+mj-lt"/>
              </a:rPr>
              <a:t>, Tyco</a:t>
            </a:r>
          </a:p>
          <a:p>
            <a:pPr marL="285750" lvl="1" indent="-285750">
              <a:buFont typeface="Arial" panose="020B0604020202020204" pitchFamily="34" charset="0"/>
              <a:buChar char="•"/>
            </a:pPr>
            <a:endParaRPr lang="en-US" sz="1600" dirty="0">
              <a:latin typeface="+mj-lt"/>
            </a:endParaRPr>
          </a:p>
          <a:p>
            <a:pPr marL="742950" lvl="2" indent="-285750">
              <a:buFont typeface="Arial" panose="020B0604020202020204" pitchFamily="34" charset="0"/>
              <a:buChar char="•"/>
            </a:pPr>
            <a:endParaRPr lang="en-US" dirty="0">
              <a:latin typeface="+mj-lt"/>
            </a:endParaRPr>
          </a:p>
          <a:p>
            <a:pPr marL="742950" lvl="1" indent="-285750">
              <a:buFont typeface="Arial" panose="020B0604020202020204" pitchFamily="34" charset="0"/>
              <a:buChar char="•"/>
            </a:pPr>
            <a:endParaRPr lang="en-US" dirty="0">
              <a:latin typeface="+mj-lt"/>
            </a:endParaRPr>
          </a:p>
          <a:p>
            <a:pPr marL="742950" indent="-285750">
              <a:buFont typeface="Arial" panose="020B0604020202020204" pitchFamily="34" charset="0"/>
              <a:buChar char="•"/>
            </a:pPr>
            <a:r>
              <a:rPr lang="en-US" sz="1400" dirty="0">
                <a:latin typeface="+mj-lt"/>
              </a:rPr>
              <a:t>Other </a:t>
            </a:r>
            <a:r>
              <a:rPr lang="en-US" sz="1400" dirty="0" err="1">
                <a:latin typeface="+mj-lt"/>
              </a:rPr>
              <a:t>i</a:t>
            </a:r>
            <a:endParaRPr lang="en-US" dirty="0">
              <a:latin typeface="+mj-lt"/>
            </a:endParaRPr>
          </a:p>
          <a:p>
            <a:pPr marL="742950" lvl="1" indent="-285750">
              <a:buFont typeface="Arial" panose="020B0604020202020204" pitchFamily="34" charset="0"/>
              <a:buChar char="•"/>
            </a:pPr>
            <a:endParaRPr lang="en-US" sz="1600" dirty="0">
              <a:latin typeface="+mj-lt"/>
            </a:endParaRPr>
          </a:p>
        </p:txBody>
      </p:sp>
      <p:pic>
        <p:nvPicPr>
          <p:cNvPr id="7" name="Picture 6">
            <a:hlinkClick r:id="rId4"/>
          </p:cNvPr>
          <p:cNvPicPr>
            <a:picLocks noChangeAspect="1"/>
          </p:cNvPicPr>
          <p:nvPr/>
        </p:nvPicPr>
        <p:blipFill>
          <a:blip r:embed="rId5"/>
          <a:stretch>
            <a:fillRect/>
          </a:stretch>
        </p:blipFill>
        <p:spPr>
          <a:xfrm>
            <a:off x="459555" y="2703656"/>
            <a:ext cx="2823347" cy="699114"/>
          </a:xfrm>
          <a:prstGeom prst="rect">
            <a:avLst/>
          </a:prstGeom>
        </p:spPr>
      </p:pic>
      <p:pic>
        <p:nvPicPr>
          <p:cNvPr id="8" name="Picture 7"/>
          <p:cNvPicPr>
            <a:picLocks noChangeAspect="1"/>
          </p:cNvPicPr>
          <p:nvPr/>
        </p:nvPicPr>
        <p:blipFill>
          <a:blip r:embed="rId6"/>
          <a:stretch>
            <a:fillRect/>
          </a:stretch>
        </p:blipFill>
        <p:spPr>
          <a:xfrm>
            <a:off x="7624528" y="2655760"/>
            <a:ext cx="1059917" cy="1428243"/>
          </a:xfrm>
          <a:prstGeom prst="rect">
            <a:avLst/>
          </a:prstGeom>
        </p:spPr>
      </p:pic>
      <p:sp>
        <p:nvSpPr>
          <p:cNvPr id="3" name="TextBox 2">
            <a:extLst>
              <a:ext uri="{FF2B5EF4-FFF2-40B4-BE49-F238E27FC236}">
                <a16:creationId xmlns:a16="http://schemas.microsoft.com/office/drawing/2014/main" id="{B54E45F4-55C4-1B25-BC86-86ACB79B6ABA}"/>
              </a:ext>
            </a:extLst>
          </p:cNvPr>
          <p:cNvSpPr txBox="1"/>
          <p:nvPr/>
        </p:nvSpPr>
        <p:spPr>
          <a:xfrm>
            <a:off x="6194324" y="3510116"/>
            <a:ext cx="218592" cy="360224"/>
          </a:xfrm>
          <a:prstGeom prst="rect">
            <a:avLst/>
          </a:prstGeom>
          <a:noFill/>
        </p:spPr>
        <p:txBody>
          <a:bodyPr wrap="square" rtlCol="0">
            <a:spAutoFit/>
          </a:bodyPr>
          <a:lstStyle/>
          <a:p>
            <a:endParaRPr lang="en-US" dirty="0"/>
          </a:p>
        </p:txBody>
      </p:sp>
      <p:sp>
        <p:nvSpPr>
          <p:cNvPr id="10" name="TextBox 9">
            <a:extLst>
              <a:ext uri="{FF2B5EF4-FFF2-40B4-BE49-F238E27FC236}">
                <a16:creationId xmlns:a16="http://schemas.microsoft.com/office/drawing/2014/main" id="{913755E8-6C99-4EB5-C235-3A1F581D2C77}"/>
              </a:ext>
            </a:extLst>
          </p:cNvPr>
          <p:cNvSpPr txBox="1"/>
          <p:nvPr/>
        </p:nvSpPr>
        <p:spPr>
          <a:xfrm>
            <a:off x="3374342" y="2399986"/>
            <a:ext cx="3903298" cy="1169551"/>
          </a:xfrm>
          <a:prstGeom prst="rect">
            <a:avLst/>
          </a:prstGeom>
          <a:noFill/>
        </p:spPr>
        <p:txBody>
          <a:bodyPr wrap="square" rtlCol="0">
            <a:spAutoFit/>
          </a:bodyPr>
          <a:lstStyle/>
          <a:p>
            <a:pPr algn="l">
              <a:buFont typeface="Arial" panose="020B0604020202020204" pitchFamily="34" charset="0"/>
              <a:buChar char="•"/>
            </a:pPr>
            <a:r>
              <a:rPr lang="en-US" b="1" i="0" dirty="0">
                <a:effectLst/>
                <a:latin typeface="LabGrotesque"/>
              </a:rPr>
              <a:t> Dept of Justice charged four members of China's military with carrying out a massive hack of Equifax in 2017</a:t>
            </a:r>
          </a:p>
          <a:p>
            <a:pPr algn="l">
              <a:buFont typeface="Arial" panose="020B0604020202020204" pitchFamily="34" charset="0"/>
              <a:buChar char="•"/>
            </a:pPr>
            <a:r>
              <a:rPr lang="en-US" b="1" i="0" dirty="0">
                <a:effectLst/>
                <a:latin typeface="LabGrotesque"/>
              </a:rPr>
              <a:t> One of the largest hacks in history, compromised the data of about 145 million Americans</a:t>
            </a:r>
          </a:p>
        </p:txBody>
      </p:sp>
      <p:sp>
        <p:nvSpPr>
          <p:cNvPr id="13" name="Title 1">
            <a:extLst>
              <a:ext uri="{FF2B5EF4-FFF2-40B4-BE49-F238E27FC236}">
                <a16:creationId xmlns:a16="http://schemas.microsoft.com/office/drawing/2014/main" id="{809DFA09-6360-BA3C-1DB7-A7CE9BA19926}"/>
              </a:ext>
            </a:extLst>
          </p:cNvPr>
          <p:cNvSpPr>
            <a:spLocks noGrp="1"/>
          </p:cNvSpPr>
          <p:nvPr>
            <p:ph type="title"/>
          </p:nvPr>
        </p:nvSpPr>
        <p:spPr>
          <a:xfrm>
            <a:off x="457200" y="238417"/>
            <a:ext cx="8229600" cy="559572"/>
          </a:xfrm>
        </p:spPr>
        <p:txBody>
          <a:bodyPr lIns="0" tIns="18000" rIns="0" bIns="18000" anchor="ctr" anchorCtr="0">
            <a:spAutoFit/>
          </a:bodyPr>
          <a:lstStyle/>
          <a:p>
            <a:r>
              <a:rPr lang="en-US" noProof="0" dirty="0"/>
              <a:t>An Opinion Piece</a:t>
            </a:r>
          </a:p>
        </p:txBody>
      </p:sp>
      <p:sp>
        <p:nvSpPr>
          <p:cNvPr id="14" name="TextBox 13">
            <a:extLst>
              <a:ext uri="{FF2B5EF4-FFF2-40B4-BE49-F238E27FC236}">
                <a16:creationId xmlns:a16="http://schemas.microsoft.com/office/drawing/2014/main" id="{31673D4A-8710-805C-CE3A-C09D72B94C68}"/>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
        <p:nvSpPr>
          <p:cNvPr id="2" name="TextBox 1">
            <a:extLst>
              <a:ext uri="{FF2B5EF4-FFF2-40B4-BE49-F238E27FC236}">
                <a16:creationId xmlns:a16="http://schemas.microsoft.com/office/drawing/2014/main" id="{0CDC54BC-CDA2-4583-9C30-FC8B70ED89E2}"/>
              </a:ext>
            </a:extLst>
          </p:cNvPr>
          <p:cNvSpPr txBox="1"/>
          <p:nvPr/>
        </p:nvSpPr>
        <p:spPr>
          <a:xfrm>
            <a:off x="7591516" y="4071133"/>
            <a:ext cx="1212041" cy="369332"/>
          </a:xfrm>
          <a:prstGeom prst="rect">
            <a:avLst/>
          </a:prstGeom>
          <a:noFill/>
        </p:spPr>
        <p:txBody>
          <a:bodyPr wrap="square" rtlCol="0">
            <a:spAutoFit/>
          </a:bodyPr>
          <a:lstStyle/>
          <a:p>
            <a:r>
              <a:rPr lang="en-US" sz="900" dirty="0"/>
              <a:t>The Smartest Guys in the Room</a:t>
            </a:r>
          </a:p>
        </p:txBody>
      </p:sp>
    </p:spTree>
    <p:extLst>
      <p:ext uri="{BB962C8B-B14F-4D97-AF65-F5344CB8AC3E}">
        <p14:creationId xmlns:p14="http://schemas.microsoft.com/office/powerpoint/2010/main" val="1495191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195"/>
            <a:ext cx="8229600" cy="590349"/>
          </a:xfrm>
        </p:spPr>
        <p:txBody>
          <a:bodyPr lIns="0" tIns="18000" rIns="0" bIns="18000" anchor="ctr" anchorCtr="0">
            <a:spAutoFit/>
          </a:bodyPr>
          <a:lstStyle/>
          <a:p>
            <a:r>
              <a:rPr lang="en-US" noProof="0" dirty="0"/>
              <a:t>Security Policy</a:t>
            </a:r>
          </a:p>
        </p:txBody>
      </p:sp>
      <p:sp>
        <p:nvSpPr>
          <p:cNvPr id="4" name="Content Placeholder 3"/>
          <p:cNvSpPr>
            <a:spLocks noGrp="1"/>
          </p:cNvSpPr>
          <p:nvPr>
            <p:ph sz="quarter" idx="13"/>
          </p:nvPr>
        </p:nvSpPr>
        <p:spPr>
          <a:xfrm>
            <a:off x="457200" y="1018134"/>
            <a:ext cx="8224838" cy="5283942"/>
          </a:xfrm>
        </p:spPr>
        <p:txBody>
          <a:bodyPr lIns="0" tIns="18000" rIns="0" bIns="18000" anchor="ctr" anchorCtr="0">
            <a:spAutoFit/>
          </a:bodyPr>
          <a:lstStyle/>
          <a:p>
            <a:pPr marL="342900" indent="-342900">
              <a:spcBef>
                <a:spcPts val="600"/>
              </a:spcBef>
            </a:pPr>
            <a:r>
              <a:rPr lang="en-US" sz="2200" b="1" noProof="0" dirty="0">
                <a:latin typeface="Arial" panose="020B0604020202020204" pitchFamily="34" charset="0"/>
                <a:cs typeface="Arial" panose="020B0604020202020204" pitchFamily="34" charset="0"/>
              </a:rPr>
              <a:t>Needs to address:</a:t>
            </a:r>
          </a:p>
          <a:p>
            <a:pPr marL="829818" lvl="1" indent="-342900"/>
            <a:r>
              <a:rPr lang="en-US" sz="2200" noProof="0" dirty="0">
                <a:latin typeface="Arial" panose="020B0604020202020204" pitchFamily="34" charset="0"/>
                <a:cs typeface="Arial" panose="020B0604020202020204" pitchFamily="34" charset="0"/>
              </a:rPr>
              <a:t>Scope and purpose including relation of objectives to business, legal, regulatory requirements</a:t>
            </a:r>
          </a:p>
          <a:p>
            <a:pPr marL="829818" lvl="1" indent="-342900"/>
            <a:r>
              <a:rPr lang="en-US" sz="2200" spc="-250" noProof="0" dirty="0">
                <a:latin typeface="Arial" panose="020B0604020202020204" pitchFamily="34" charset="0"/>
                <a:cs typeface="Arial" panose="020B0604020202020204" pitchFamily="34" charset="0"/>
              </a:rPr>
              <a:t>I </a:t>
            </a:r>
            <a:r>
              <a:rPr lang="en-US" sz="2200" noProof="0" dirty="0">
                <a:latin typeface="Arial" panose="020B0604020202020204" pitchFamily="34" charset="0"/>
                <a:cs typeface="Arial" panose="020B0604020202020204" pitchFamily="34" charset="0"/>
              </a:rPr>
              <a:t>T security requirements</a:t>
            </a:r>
          </a:p>
          <a:p>
            <a:pPr marL="829818" lvl="1" indent="-342900"/>
            <a:r>
              <a:rPr lang="en-US" sz="2200" noProof="0" dirty="0">
                <a:latin typeface="Arial" panose="020B0604020202020204" pitchFamily="34" charset="0"/>
                <a:cs typeface="Arial" panose="020B0604020202020204" pitchFamily="34" charset="0"/>
              </a:rPr>
              <a:t>Assignment of responsibilities</a:t>
            </a:r>
          </a:p>
          <a:p>
            <a:pPr marL="829818" lvl="1" indent="-342900"/>
            <a:r>
              <a:rPr lang="en-US" sz="2200" noProof="0" dirty="0">
                <a:latin typeface="Arial" panose="020B0604020202020204" pitchFamily="34" charset="0"/>
                <a:cs typeface="Arial" panose="020B0604020202020204" pitchFamily="34" charset="0"/>
              </a:rPr>
              <a:t>Risk management approach</a:t>
            </a:r>
          </a:p>
          <a:p>
            <a:pPr marL="829818" lvl="1" indent="-342900"/>
            <a:r>
              <a:rPr lang="en-US" sz="2200" noProof="0" dirty="0">
                <a:latin typeface="Arial" panose="020B0604020202020204" pitchFamily="34" charset="0"/>
                <a:cs typeface="Arial" panose="020B0604020202020204" pitchFamily="34" charset="0"/>
              </a:rPr>
              <a:t>Security awareness and training</a:t>
            </a:r>
          </a:p>
          <a:p>
            <a:pPr marL="829818" lvl="1" indent="-342900"/>
            <a:r>
              <a:rPr lang="en-US" sz="2200" noProof="0" dirty="0">
                <a:latin typeface="Arial" panose="020B0604020202020204" pitchFamily="34" charset="0"/>
                <a:cs typeface="Arial" panose="020B0604020202020204" pitchFamily="34" charset="0"/>
              </a:rPr>
              <a:t>General personnel issues and any legal sanctions</a:t>
            </a:r>
          </a:p>
          <a:p>
            <a:pPr marL="829818" lvl="1" indent="-342900"/>
            <a:r>
              <a:rPr lang="en-US" sz="2200" noProof="0" dirty="0">
                <a:latin typeface="Arial" panose="020B0604020202020204" pitchFamily="34" charset="0"/>
                <a:cs typeface="Arial" panose="020B0604020202020204" pitchFamily="34" charset="0"/>
              </a:rPr>
              <a:t>Integration of security into systems development</a:t>
            </a:r>
          </a:p>
          <a:p>
            <a:pPr marL="829818" lvl="1" indent="-342900"/>
            <a:r>
              <a:rPr lang="en-US" sz="2200" noProof="0" dirty="0">
                <a:latin typeface="Arial" panose="020B0604020202020204" pitchFamily="34" charset="0"/>
                <a:cs typeface="Arial" panose="020B0604020202020204" pitchFamily="34" charset="0"/>
              </a:rPr>
              <a:t>Information classification scheme</a:t>
            </a:r>
          </a:p>
          <a:p>
            <a:pPr marL="829818" lvl="1" indent="-342900"/>
            <a:r>
              <a:rPr lang="en-US" sz="2200" noProof="0" dirty="0">
                <a:latin typeface="Arial" panose="020B0604020202020204" pitchFamily="34" charset="0"/>
                <a:cs typeface="Arial" panose="020B0604020202020204" pitchFamily="34" charset="0"/>
              </a:rPr>
              <a:t>Contingency and business continuity planning</a:t>
            </a:r>
          </a:p>
          <a:p>
            <a:pPr marL="829818" lvl="1" indent="-342900"/>
            <a:r>
              <a:rPr lang="en-US" sz="2200" noProof="0" dirty="0">
                <a:latin typeface="Arial" panose="020B0604020202020204" pitchFamily="34" charset="0"/>
                <a:cs typeface="Arial" panose="020B0604020202020204" pitchFamily="34" charset="0"/>
              </a:rPr>
              <a:t>Incident detection and handling processes</a:t>
            </a:r>
          </a:p>
          <a:p>
            <a:pPr marL="829818" lvl="1" indent="-342900"/>
            <a:r>
              <a:rPr lang="en-US" sz="2200" noProof="0" dirty="0">
                <a:latin typeface="Arial" panose="020B0604020202020204" pitchFamily="34" charset="0"/>
                <a:cs typeface="Arial" panose="020B0604020202020204" pitchFamily="34" charset="0"/>
              </a:rPr>
              <a:t>How and when policy reviewed, and change control to it</a:t>
            </a:r>
          </a:p>
        </p:txBody>
      </p:sp>
    </p:spTree>
    <p:extLst>
      <p:ext uri="{BB962C8B-B14F-4D97-AF65-F5344CB8AC3E}">
        <p14:creationId xmlns:p14="http://schemas.microsoft.com/office/powerpoint/2010/main" val="3797360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028"/>
            <a:ext cx="8229600" cy="590349"/>
          </a:xfrm>
        </p:spPr>
        <p:txBody>
          <a:bodyPr lIns="0" tIns="18000" rIns="0" bIns="18000" anchor="ctr" anchorCtr="0">
            <a:spAutoFit/>
          </a:bodyPr>
          <a:lstStyle/>
          <a:p>
            <a:r>
              <a:rPr lang="en-US" noProof="0" dirty="0"/>
              <a:t>Management Support</a:t>
            </a:r>
          </a:p>
        </p:txBody>
      </p:sp>
      <p:sp>
        <p:nvSpPr>
          <p:cNvPr id="3" name="Content Placeholder 2"/>
          <p:cNvSpPr>
            <a:spLocks noGrp="1"/>
          </p:cNvSpPr>
          <p:nvPr>
            <p:ph sz="quarter" idx="13"/>
          </p:nvPr>
        </p:nvSpPr>
        <p:spPr>
          <a:xfrm>
            <a:off x="457200" y="1021406"/>
            <a:ext cx="8229600" cy="4791499"/>
          </a:xfrm>
        </p:spPr>
        <p:txBody>
          <a:bodyPr wrap="square" lIns="0" tIns="18000" rIns="0" bIns="18000" anchor="ctr" anchorCtr="0">
            <a:spAutoFit/>
          </a:bodyPr>
          <a:lstStyle/>
          <a:p>
            <a:pPr marL="342900" indent="-342900">
              <a:spcBef>
                <a:spcPts val="600"/>
              </a:spcBef>
            </a:pPr>
            <a:r>
              <a:rPr lang="en-US" sz="2200" spc="-300" noProof="0" dirty="0">
                <a:latin typeface="Arial" panose="020B0604020202020204" pitchFamily="34" charset="0"/>
                <a:cs typeface="Arial" panose="020B0604020202020204" pitchFamily="34" charset="0"/>
              </a:rPr>
              <a:t>I </a:t>
            </a:r>
            <a:r>
              <a:rPr lang="en-US" sz="2200" noProof="0" dirty="0">
                <a:latin typeface="Arial" panose="020B0604020202020204" pitchFamily="34" charset="0"/>
                <a:cs typeface="Arial" panose="020B0604020202020204" pitchFamily="34" charset="0"/>
              </a:rPr>
              <a:t>T security policy must be supported by senior management</a:t>
            </a:r>
          </a:p>
          <a:p>
            <a:pPr marL="342900" indent="-342900">
              <a:spcBef>
                <a:spcPts val="600"/>
              </a:spcBef>
            </a:pPr>
            <a:r>
              <a:rPr lang="en-US" sz="2200" noProof="0" dirty="0">
                <a:latin typeface="Arial" panose="020B0604020202020204" pitchFamily="34" charset="0"/>
                <a:cs typeface="Arial" panose="020B0604020202020204" pitchFamily="34" charset="0"/>
              </a:rPr>
              <a:t>Need </a:t>
            </a:r>
            <a:r>
              <a:rPr lang="en-US" sz="2200" spc="-300" noProof="0" dirty="0">
                <a:latin typeface="Arial" panose="020B0604020202020204" pitchFamily="34" charset="0"/>
                <a:cs typeface="Arial" panose="020B0604020202020204" pitchFamily="34" charset="0"/>
              </a:rPr>
              <a:t>I </a:t>
            </a:r>
            <a:r>
              <a:rPr lang="en-US" sz="2200" noProof="0" dirty="0">
                <a:latin typeface="Arial" panose="020B0604020202020204" pitchFamily="34" charset="0"/>
                <a:cs typeface="Arial" panose="020B0604020202020204" pitchFamily="34" charset="0"/>
              </a:rPr>
              <a:t>T security officer</a:t>
            </a:r>
            <a:r>
              <a:rPr lang="en-US" sz="2400" dirty="0"/>
              <a:t> (CISO “</a:t>
            </a:r>
            <a:r>
              <a:rPr lang="en-US" sz="2400" dirty="0" err="1"/>
              <a:t>psy</a:t>
            </a:r>
            <a:r>
              <a:rPr lang="en-US" sz="2400" dirty="0"/>
              <a:t>-so”)</a:t>
            </a:r>
            <a:endParaRPr lang="en-US" sz="2200" noProof="0" dirty="0">
              <a:latin typeface="Arial" panose="020B0604020202020204" pitchFamily="34" charset="0"/>
              <a:cs typeface="Arial" panose="020B0604020202020204" pitchFamily="34" charset="0"/>
            </a:endParaRPr>
          </a:p>
          <a:p>
            <a:pPr marL="829818" lvl="1" indent="-342900"/>
            <a:r>
              <a:rPr lang="en-US" sz="2200" noProof="0" dirty="0">
                <a:latin typeface="Arial" panose="020B0604020202020204" pitchFamily="34" charset="0"/>
                <a:cs typeface="Arial" panose="020B0604020202020204" pitchFamily="34" charset="0"/>
              </a:rPr>
              <a:t>To provide consistent overall supervision</a:t>
            </a:r>
          </a:p>
          <a:p>
            <a:pPr marL="829818" lvl="1" indent="-342900"/>
            <a:r>
              <a:rPr lang="en-US" sz="2200" noProof="0" dirty="0">
                <a:latin typeface="Arial" panose="020B0604020202020204" pitchFamily="34" charset="0"/>
                <a:cs typeface="Arial" panose="020B0604020202020204" pitchFamily="34" charset="0"/>
              </a:rPr>
              <a:t>Liaison with senior management</a:t>
            </a:r>
          </a:p>
          <a:p>
            <a:pPr marL="829818" lvl="1" indent="-342900"/>
            <a:r>
              <a:rPr lang="en-US" sz="2200" noProof="0" dirty="0">
                <a:latin typeface="Arial" panose="020B0604020202020204" pitchFamily="34" charset="0"/>
                <a:cs typeface="Arial" panose="020B0604020202020204" pitchFamily="34" charset="0"/>
              </a:rPr>
              <a:t>Maintenance of </a:t>
            </a:r>
            <a:r>
              <a:rPr lang="en-US" sz="2200" spc="-300" noProof="0" dirty="0">
                <a:latin typeface="Arial" panose="020B0604020202020204" pitchFamily="34" charset="0"/>
                <a:cs typeface="Arial" panose="020B0604020202020204" pitchFamily="34" charset="0"/>
              </a:rPr>
              <a:t>I </a:t>
            </a:r>
            <a:r>
              <a:rPr lang="en-US" sz="2200" noProof="0" dirty="0">
                <a:latin typeface="Arial" panose="020B0604020202020204" pitchFamily="34" charset="0"/>
                <a:cs typeface="Arial" panose="020B0604020202020204" pitchFamily="34" charset="0"/>
              </a:rPr>
              <a:t>T security objectives, strategies, policies</a:t>
            </a:r>
          </a:p>
          <a:p>
            <a:pPr marL="829818" lvl="1" indent="-342900"/>
            <a:r>
              <a:rPr lang="en-US" sz="2200" noProof="0" dirty="0">
                <a:latin typeface="Arial" panose="020B0604020202020204" pitchFamily="34" charset="0"/>
                <a:cs typeface="Arial" panose="020B0604020202020204" pitchFamily="34" charset="0"/>
              </a:rPr>
              <a:t>Handle incidents</a:t>
            </a:r>
          </a:p>
          <a:p>
            <a:pPr marL="829818" lvl="1" indent="-342900"/>
            <a:r>
              <a:rPr lang="en-US" sz="2200" noProof="0" dirty="0">
                <a:latin typeface="Arial" panose="020B0604020202020204" pitchFamily="34" charset="0"/>
                <a:cs typeface="Arial" panose="020B0604020202020204" pitchFamily="34" charset="0"/>
              </a:rPr>
              <a:t>Management of </a:t>
            </a:r>
            <a:r>
              <a:rPr lang="en-US" sz="2200" spc="-300" noProof="0" dirty="0">
                <a:latin typeface="Arial" panose="020B0604020202020204" pitchFamily="34" charset="0"/>
                <a:cs typeface="Arial" panose="020B0604020202020204" pitchFamily="34" charset="0"/>
              </a:rPr>
              <a:t>I </a:t>
            </a:r>
            <a:r>
              <a:rPr lang="en-US" sz="2200" noProof="0" dirty="0">
                <a:latin typeface="Arial" panose="020B0604020202020204" pitchFamily="34" charset="0"/>
                <a:cs typeface="Arial" panose="020B0604020202020204" pitchFamily="34" charset="0"/>
              </a:rPr>
              <a:t>T security awareness and training programs</a:t>
            </a:r>
          </a:p>
          <a:p>
            <a:pPr marL="829818" lvl="1" indent="-342900"/>
            <a:r>
              <a:rPr lang="en-US" sz="2200" noProof="0" dirty="0">
                <a:latin typeface="Arial" panose="020B0604020202020204" pitchFamily="34" charset="0"/>
                <a:cs typeface="Arial" panose="020B0604020202020204" pitchFamily="34" charset="0"/>
              </a:rPr>
              <a:t>Interaction with </a:t>
            </a:r>
            <a:r>
              <a:rPr lang="en-US" sz="2200" spc="-300" noProof="0" dirty="0">
                <a:latin typeface="Arial" panose="020B0604020202020204" pitchFamily="34" charset="0"/>
                <a:cs typeface="Arial" panose="020B0604020202020204" pitchFamily="34" charset="0"/>
              </a:rPr>
              <a:t>I </a:t>
            </a:r>
            <a:r>
              <a:rPr lang="en-US" sz="2200" noProof="0" dirty="0">
                <a:latin typeface="Arial" panose="020B0604020202020204" pitchFamily="34" charset="0"/>
                <a:cs typeface="Arial" panose="020B0604020202020204" pitchFamily="34" charset="0"/>
              </a:rPr>
              <a:t>T project security officers</a:t>
            </a:r>
          </a:p>
          <a:p>
            <a:pPr marL="342900" indent="-342900">
              <a:spcBef>
                <a:spcPts val="600"/>
              </a:spcBef>
            </a:pPr>
            <a:r>
              <a:rPr lang="en-US" sz="2200" noProof="0" dirty="0">
                <a:latin typeface="Arial" panose="020B0604020202020204" pitchFamily="34" charset="0"/>
                <a:cs typeface="Arial" panose="020B0604020202020204" pitchFamily="34" charset="0"/>
              </a:rPr>
              <a:t>Large organizations need separate </a:t>
            </a:r>
            <a:r>
              <a:rPr lang="en-US" sz="2200" spc="-300" noProof="0" dirty="0">
                <a:latin typeface="Arial" panose="020B0604020202020204" pitchFamily="34" charset="0"/>
                <a:cs typeface="Arial" panose="020B0604020202020204" pitchFamily="34" charset="0"/>
              </a:rPr>
              <a:t>I </a:t>
            </a:r>
            <a:r>
              <a:rPr lang="en-US" sz="2200" noProof="0" dirty="0">
                <a:latin typeface="Arial" panose="020B0604020202020204" pitchFamily="34" charset="0"/>
                <a:cs typeface="Arial" panose="020B0604020202020204" pitchFamily="34" charset="0"/>
              </a:rPr>
              <a:t>T project security officers associated with major projects and systems</a:t>
            </a:r>
          </a:p>
          <a:p>
            <a:pPr marL="829818" lvl="1" indent="-342900"/>
            <a:r>
              <a:rPr lang="en-US" sz="2200" noProof="0" dirty="0">
                <a:latin typeface="Arial" panose="020B0604020202020204" pitchFamily="34" charset="0"/>
                <a:cs typeface="Arial" panose="020B0604020202020204" pitchFamily="34" charset="0"/>
              </a:rPr>
              <a:t>Manage security policies within their area</a:t>
            </a:r>
          </a:p>
        </p:txBody>
      </p:sp>
    </p:spTree>
    <p:extLst>
      <p:ext uri="{BB962C8B-B14F-4D97-AF65-F5344CB8AC3E}">
        <p14:creationId xmlns:p14="http://schemas.microsoft.com/office/powerpoint/2010/main" val="450412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196"/>
            <a:ext cx="8229600" cy="590349"/>
          </a:xfrm>
        </p:spPr>
        <p:txBody>
          <a:bodyPr lIns="0" tIns="18000" rIns="0" bIns="18000" anchor="ctr" anchorCtr="0">
            <a:spAutoFit/>
          </a:bodyPr>
          <a:lstStyle/>
          <a:p>
            <a:r>
              <a:rPr lang="en-US" noProof="0" dirty="0"/>
              <a:t>Security Risk Assessment</a:t>
            </a:r>
          </a:p>
        </p:txBody>
      </p:sp>
      <p:sp>
        <p:nvSpPr>
          <p:cNvPr id="4" name="Content Placeholder 3"/>
          <p:cNvSpPr>
            <a:spLocks noGrp="1"/>
          </p:cNvSpPr>
          <p:nvPr>
            <p:ph sz="quarter" idx="13"/>
          </p:nvPr>
        </p:nvSpPr>
        <p:spPr>
          <a:xfrm>
            <a:off x="457200" y="1004595"/>
            <a:ext cx="8224837" cy="3898947"/>
          </a:xfrm>
        </p:spPr>
        <p:txBody>
          <a:bodyPr lIns="0" tIns="18000" rIns="0" bIns="18000" anchor="ctr" anchorCtr="0">
            <a:spAutoFit/>
          </a:bodyPr>
          <a:lstStyle/>
          <a:p>
            <a:pPr marL="342900" indent="-342900">
              <a:spcBef>
                <a:spcPts val="600"/>
              </a:spcBef>
            </a:pPr>
            <a:r>
              <a:rPr lang="en-US" noProof="0" dirty="0">
                <a:solidFill>
                  <a:schemeClr val="tx1"/>
                </a:solidFill>
                <a:latin typeface="Arial" panose="020B0604020202020204" pitchFamily="34" charset="0"/>
                <a:cs typeface="Arial" panose="020B0604020202020204" pitchFamily="34" charset="0"/>
              </a:rPr>
              <a:t>Critical component of process</a:t>
            </a:r>
          </a:p>
          <a:p>
            <a:pPr marL="342900" indent="-342900">
              <a:spcBef>
                <a:spcPts val="600"/>
              </a:spcBef>
            </a:pPr>
            <a:r>
              <a:rPr lang="en-US" noProof="0" dirty="0">
                <a:solidFill>
                  <a:schemeClr val="tx1"/>
                </a:solidFill>
                <a:latin typeface="Arial" panose="020B0604020202020204" pitchFamily="34" charset="0"/>
                <a:cs typeface="Arial" panose="020B0604020202020204" pitchFamily="34" charset="0"/>
              </a:rPr>
              <a:t>Ideally examine every organizational asset</a:t>
            </a:r>
          </a:p>
          <a:p>
            <a:pPr marL="829818" lvl="1" indent="-342900"/>
            <a:r>
              <a:rPr lang="en-US" noProof="0" dirty="0">
                <a:solidFill>
                  <a:schemeClr val="tx1"/>
                </a:solidFill>
                <a:latin typeface="Arial" panose="020B0604020202020204" pitchFamily="34" charset="0"/>
                <a:cs typeface="Arial" panose="020B0604020202020204" pitchFamily="34" charset="0"/>
              </a:rPr>
              <a:t>Not feasible in practice</a:t>
            </a:r>
          </a:p>
          <a:p>
            <a:pPr marL="342900" indent="-342900">
              <a:spcBef>
                <a:spcPts val="600"/>
              </a:spcBef>
            </a:pPr>
            <a:r>
              <a:rPr lang="en-US" noProof="0" dirty="0">
                <a:solidFill>
                  <a:schemeClr val="tx1"/>
                </a:solidFill>
                <a:latin typeface="Arial" panose="020B0604020202020204" pitchFamily="34" charset="0"/>
                <a:cs typeface="Arial" panose="020B0604020202020204" pitchFamily="34" charset="0"/>
              </a:rPr>
              <a:t>Approaches to identifying and mitigating risks to an organization’s </a:t>
            </a:r>
            <a:r>
              <a:rPr lang="en-US" spc="-300" noProof="0" dirty="0">
                <a:solidFill>
                  <a:schemeClr val="tx1"/>
                </a:solidFill>
                <a:latin typeface="Arial" panose="020B0604020202020204" pitchFamily="34" charset="0"/>
                <a:cs typeface="Arial" panose="020B0604020202020204" pitchFamily="34" charset="0"/>
              </a:rPr>
              <a:t>I </a:t>
            </a:r>
            <a:r>
              <a:rPr lang="en-US" noProof="0" dirty="0">
                <a:solidFill>
                  <a:schemeClr val="tx1"/>
                </a:solidFill>
                <a:latin typeface="Arial" panose="020B0604020202020204" pitchFamily="34" charset="0"/>
                <a:cs typeface="Arial" panose="020B0604020202020204" pitchFamily="34" charset="0"/>
              </a:rPr>
              <a:t>T infrastructure:</a:t>
            </a:r>
          </a:p>
          <a:p>
            <a:pPr marL="829818" lvl="1" indent="-342900"/>
            <a:r>
              <a:rPr lang="en-US" noProof="0" dirty="0">
                <a:solidFill>
                  <a:schemeClr val="tx1"/>
                </a:solidFill>
                <a:latin typeface="Arial" panose="020B0604020202020204" pitchFamily="34" charset="0"/>
                <a:cs typeface="Arial" panose="020B0604020202020204" pitchFamily="34" charset="0"/>
              </a:rPr>
              <a:t>Baseline</a:t>
            </a:r>
          </a:p>
          <a:p>
            <a:pPr marL="829818" lvl="1" indent="-342900"/>
            <a:r>
              <a:rPr lang="en-US" noProof="0" dirty="0">
                <a:solidFill>
                  <a:schemeClr val="tx1"/>
                </a:solidFill>
                <a:latin typeface="Arial" panose="020B0604020202020204" pitchFamily="34" charset="0"/>
                <a:cs typeface="Arial" panose="020B0604020202020204" pitchFamily="34" charset="0"/>
              </a:rPr>
              <a:t>Informal</a:t>
            </a:r>
          </a:p>
          <a:p>
            <a:pPr marL="829818" lvl="1" indent="-342900"/>
            <a:r>
              <a:rPr lang="en-US" noProof="0" dirty="0">
                <a:solidFill>
                  <a:schemeClr val="tx1"/>
                </a:solidFill>
                <a:latin typeface="Arial" panose="020B0604020202020204" pitchFamily="34" charset="0"/>
                <a:cs typeface="Arial" panose="020B0604020202020204" pitchFamily="34" charset="0"/>
              </a:rPr>
              <a:t>Detailed risk</a:t>
            </a:r>
          </a:p>
          <a:p>
            <a:pPr marL="829818" lvl="1" indent="-342900"/>
            <a:r>
              <a:rPr lang="en-US" noProof="0" dirty="0">
                <a:solidFill>
                  <a:schemeClr val="tx1"/>
                </a:solidFill>
                <a:latin typeface="Arial" panose="020B0604020202020204" pitchFamily="34" charset="0"/>
                <a:cs typeface="Arial" panose="020B0604020202020204" pitchFamily="34" charset="0"/>
              </a:rPr>
              <a:t>Combined</a:t>
            </a:r>
          </a:p>
        </p:txBody>
      </p:sp>
      <p:pic>
        <p:nvPicPr>
          <p:cNvPr id="3" name="Picture 2">
            <a:hlinkClick r:id="rId3"/>
            <a:extLst>
              <a:ext uri="{FF2B5EF4-FFF2-40B4-BE49-F238E27FC236}">
                <a16:creationId xmlns:a16="http://schemas.microsoft.com/office/drawing/2014/main" id="{484435F0-E174-EC85-2F5B-5C978216F2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3093" y="3030403"/>
            <a:ext cx="2145532" cy="1226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a:hlinkClick r:id="rId5"/>
            <a:extLst>
              <a:ext uri="{FF2B5EF4-FFF2-40B4-BE49-F238E27FC236}">
                <a16:creationId xmlns:a16="http://schemas.microsoft.com/office/drawing/2014/main" id="{527E58B9-D99B-1806-9B1B-B457F22E8E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3093" y="4536878"/>
            <a:ext cx="2323145" cy="1135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1325C782-BA82-EEEE-7CCF-4EB0ABC9F86E}"/>
              </a:ext>
            </a:extLst>
          </p:cNvPr>
          <p:cNvSpPr txBox="1"/>
          <p:nvPr/>
        </p:nvSpPr>
        <p:spPr>
          <a:xfrm>
            <a:off x="1157512" y="4983164"/>
            <a:ext cx="3660523" cy="369332"/>
          </a:xfrm>
          <a:prstGeom prst="rect">
            <a:avLst/>
          </a:prstGeom>
          <a:noFill/>
        </p:spPr>
        <p:txBody>
          <a:bodyPr wrap="square" rtlCol="0">
            <a:spAutoFit/>
          </a:bodyPr>
          <a:lstStyle/>
          <a:p>
            <a:r>
              <a:rPr lang="en-US" sz="1800" dirty="0"/>
              <a:t>CS 395.98 Intro to </a:t>
            </a:r>
            <a:r>
              <a:rPr lang="en-US" sz="1800" dirty="0" err="1"/>
              <a:t>CyberRisk</a:t>
            </a:r>
            <a:endParaRPr lang="en-US" sz="1800" dirty="0"/>
          </a:p>
        </p:txBody>
      </p:sp>
      <p:sp>
        <p:nvSpPr>
          <p:cNvPr id="7" name="TextBox 6">
            <a:extLst>
              <a:ext uri="{FF2B5EF4-FFF2-40B4-BE49-F238E27FC236}">
                <a16:creationId xmlns:a16="http://schemas.microsoft.com/office/drawing/2014/main" id="{70DB90EC-B7CA-CF85-5E88-C89EE4D84FBA}"/>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
        <p:nvSpPr>
          <p:cNvPr id="8" name="TextBox 7">
            <a:extLst>
              <a:ext uri="{FF2B5EF4-FFF2-40B4-BE49-F238E27FC236}">
                <a16:creationId xmlns:a16="http://schemas.microsoft.com/office/drawing/2014/main" id="{4F610E5F-7571-3FB1-B290-B1F4C684A65E}"/>
              </a:ext>
            </a:extLst>
          </p:cNvPr>
          <p:cNvSpPr txBox="1"/>
          <p:nvPr/>
        </p:nvSpPr>
        <p:spPr>
          <a:xfrm>
            <a:off x="1157511" y="5428762"/>
            <a:ext cx="7195913" cy="646331"/>
          </a:xfrm>
          <a:prstGeom prst="rect">
            <a:avLst/>
          </a:prstGeom>
          <a:solidFill>
            <a:schemeClr val="bg1"/>
          </a:solidFill>
        </p:spPr>
        <p:txBody>
          <a:bodyPr wrap="square" rtlCol="0">
            <a:spAutoFit/>
          </a:bodyPr>
          <a:lstStyle/>
          <a:p>
            <a:r>
              <a:rPr lang="en-US" sz="1800" dirty="0"/>
              <a:t>Bruce Schneier: “</a:t>
            </a:r>
            <a:r>
              <a:rPr lang="en-US" sz="1800" b="0" i="0" dirty="0">
                <a:effectLst/>
              </a:rPr>
              <a:t>More people are killed every year by pigs than by sharks, which shows you how good we are at </a:t>
            </a:r>
            <a:r>
              <a:rPr lang="en-US" sz="1800" b="0" i="0">
                <a:effectLst/>
              </a:rPr>
              <a:t>evaluating risk”</a:t>
            </a:r>
            <a:endParaRPr lang="en-US" sz="1800" dirty="0"/>
          </a:p>
        </p:txBody>
      </p:sp>
    </p:spTree>
    <p:extLst>
      <p:ext uri="{BB962C8B-B14F-4D97-AF65-F5344CB8AC3E}">
        <p14:creationId xmlns:p14="http://schemas.microsoft.com/office/powerpoint/2010/main" val="1585773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030"/>
            <a:ext cx="8229600" cy="590349"/>
          </a:xfrm>
        </p:spPr>
        <p:txBody>
          <a:bodyPr lIns="0" tIns="18000" rIns="0" bIns="18000" anchor="ctr" anchorCtr="0">
            <a:spAutoFit/>
          </a:bodyPr>
          <a:lstStyle/>
          <a:p>
            <a:r>
              <a:rPr lang="en-US" noProof="0" dirty="0"/>
              <a:t>Baseline Approach</a:t>
            </a:r>
          </a:p>
        </p:txBody>
      </p:sp>
      <p:sp>
        <p:nvSpPr>
          <p:cNvPr id="3" name="Content Placeholder 2"/>
          <p:cNvSpPr>
            <a:spLocks noGrp="1"/>
          </p:cNvSpPr>
          <p:nvPr>
            <p:ph sz="quarter" idx="13"/>
          </p:nvPr>
        </p:nvSpPr>
        <p:spPr>
          <a:xfrm>
            <a:off x="457200" y="999169"/>
            <a:ext cx="8229600" cy="4560667"/>
          </a:xfrm>
        </p:spPr>
        <p:txBody>
          <a:bodyPr lIns="0" tIns="18000" rIns="0" bIns="18000" anchor="ctr" anchorCtr="0">
            <a:spAutoFit/>
          </a:bodyPr>
          <a:lstStyle/>
          <a:p>
            <a:pPr marL="342900" indent="-342900">
              <a:spcBef>
                <a:spcPts val="600"/>
              </a:spcBef>
            </a:pPr>
            <a:r>
              <a:rPr lang="en-US" noProof="0" dirty="0">
                <a:latin typeface="Arial" panose="020B0604020202020204" pitchFamily="34" charset="0"/>
                <a:cs typeface="Arial" panose="020B0604020202020204" pitchFamily="34" charset="0"/>
              </a:rPr>
              <a:t>Goal is to implement agreed controls to provide protection against the most common threats</a:t>
            </a:r>
          </a:p>
          <a:p>
            <a:pPr marL="342900" indent="-342900">
              <a:spcBef>
                <a:spcPts val="600"/>
              </a:spcBef>
            </a:pPr>
            <a:r>
              <a:rPr lang="en-US" noProof="0" dirty="0">
                <a:latin typeface="Arial" panose="020B0604020202020204" pitchFamily="34" charset="0"/>
                <a:cs typeface="Arial" panose="020B0604020202020204" pitchFamily="34" charset="0"/>
              </a:rPr>
              <a:t>Forms a good base for further security measures</a:t>
            </a:r>
          </a:p>
          <a:p>
            <a:pPr marL="342900" indent="-342900">
              <a:spcBef>
                <a:spcPts val="600"/>
              </a:spcBef>
            </a:pPr>
            <a:r>
              <a:rPr lang="en-US" noProof="0" dirty="0">
                <a:latin typeface="Arial" panose="020B0604020202020204" pitchFamily="34" charset="0"/>
                <a:cs typeface="Arial" panose="020B0604020202020204" pitchFamily="34" charset="0"/>
              </a:rPr>
              <a:t>Use “industry best practice”</a:t>
            </a:r>
          </a:p>
          <a:p>
            <a:pPr marL="829818" lvl="1" indent="-342900"/>
            <a:r>
              <a:rPr lang="en-US" noProof="0" dirty="0">
                <a:latin typeface="Arial" panose="020B0604020202020204" pitchFamily="34" charset="0"/>
                <a:cs typeface="Arial" panose="020B0604020202020204" pitchFamily="34" charset="0"/>
              </a:rPr>
              <a:t>Easy, cheap, can be replicated</a:t>
            </a:r>
          </a:p>
          <a:p>
            <a:pPr marL="829818" lvl="1" indent="-342900"/>
            <a:r>
              <a:rPr lang="en-US" noProof="0" dirty="0">
                <a:latin typeface="Arial" panose="020B0604020202020204" pitchFamily="34" charset="0"/>
                <a:cs typeface="Arial" panose="020B0604020202020204" pitchFamily="34" charset="0"/>
              </a:rPr>
              <a:t>Gives no special consideration to variations in risk exposure</a:t>
            </a:r>
          </a:p>
          <a:p>
            <a:pPr marL="829818" lvl="1" indent="-342900"/>
            <a:r>
              <a:rPr lang="en-US" noProof="0" dirty="0">
                <a:latin typeface="Arial" panose="020B0604020202020204" pitchFamily="34" charset="0"/>
                <a:cs typeface="Arial" panose="020B0604020202020204" pitchFamily="34" charset="0"/>
              </a:rPr>
              <a:t>May give too much or too little security</a:t>
            </a:r>
          </a:p>
          <a:p>
            <a:pPr marL="342900" indent="-342900">
              <a:spcBef>
                <a:spcPts val="600"/>
              </a:spcBef>
            </a:pPr>
            <a:r>
              <a:rPr lang="en-US" noProof="0" dirty="0">
                <a:latin typeface="Arial" panose="020B0604020202020204" pitchFamily="34" charset="0"/>
                <a:cs typeface="Arial" panose="020B0604020202020204" pitchFamily="34" charset="0"/>
              </a:rPr>
              <a:t>Generally recommended only for small organizations without the resources to implement more structured approaches</a:t>
            </a:r>
          </a:p>
        </p:txBody>
      </p:sp>
    </p:spTree>
    <p:extLst>
      <p:ext uri="{BB962C8B-B14F-4D97-AF65-F5344CB8AC3E}">
        <p14:creationId xmlns:p14="http://schemas.microsoft.com/office/powerpoint/2010/main" val="3353640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027"/>
            <a:ext cx="8229600" cy="590349"/>
          </a:xfrm>
        </p:spPr>
        <p:txBody>
          <a:bodyPr lIns="0" tIns="18000" rIns="0" bIns="18000" anchor="ctr" anchorCtr="0">
            <a:spAutoFit/>
          </a:bodyPr>
          <a:lstStyle/>
          <a:p>
            <a:r>
              <a:rPr lang="en-US" noProof="0" dirty="0"/>
              <a:t>Informal Approach</a:t>
            </a:r>
          </a:p>
        </p:txBody>
      </p:sp>
      <p:sp>
        <p:nvSpPr>
          <p:cNvPr id="3" name="Content Placeholder 2"/>
          <p:cNvSpPr>
            <a:spLocks noGrp="1"/>
          </p:cNvSpPr>
          <p:nvPr>
            <p:ph sz="quarter" idx="13"/>
          </p:nvPr>
        </p:nvSpPr>
        <p:spPr>
          <a:xfrm>
            <a:off x="457200" y="999705"/>
            <a:ext cx="8229600" cy="4191335"/>
          </a:xfrm>
        </p:spPr>
        <p:txBody>
          <a:bodyPr wrap="square" lIns="0" tIns="18000" rIns="0" bIns="18000" anchor="ctr" anchorCtr="0">
            <a:spAutoFit/>
          </a:bodyPr>
          <a:lstStyle/>
          <a:p>
            <a:pPr marL="342900" indent="-342900">
              <a:spcBef>
                <a:spcPts val="600"/>
              </a:spcBef>
            </a:pPr>
            <a:r>
              <a:rPr lang="en-US" noProof="0" dirty="0">
                <a:solidFill>
                  <a:schemeClr val="tx1"/>
                </a:solidFill>
                <a:latin typeface="Arial" panose="020B0604020202020204" pitchFamily="34" charset="0"/>
                <a:cs typeface="Arial" panose="020B0604020202020204" pitchFamily="34" charset="0"/>
              </a:rPr>
              <a:t>Involves conducting an informal, pragmatic risk analysis on organization’s </a:t>
            </a:r>
            <a:r>
              <a:rPr lang="en-US" spc="-300" noProof="0" dirty="0">
                <a:solidFill>
                  <a:schemeClr val="tx1"/>
                </a:solidFill>
                <a:latin typeface="Arial" panose="020B0604020202020204" pitchFamily="34" charset="0"/>
                <a:cs typeface="Arial" panose="020B0604020202020204" pitchFamily="34" charset="0"/>
              </a:rPr>
              <a:t>I </a:t>
            </a:r>
            <a:r>
              <a:rPr lang="en-US" noProof="0" dirty="0">
                <a:solidFill>
                  <a:schemeClr val="tx1"/>
                </a:solidFill>
                <a:latin typeface="Arial" panose="020B0604020202020204" pitchFamily="34" charset="0"/>
                <a:cs typeface="Arial" panose="020B0604020202020204" pitchFamily="34" charset="0"/>
              </a:rPr>
              <a:t>T systems</a:t>
            </a:r>
          </a:p>
          <a:p>
            <a:pPr marL="342900" indent="-342900">
              <a:spcBef>
                <a:spcPts val="600"/>
              </a:spcBef>
            </a:pPr>
            <a:r>
              <a:rPr lang="en-US" noProof="0" dirty="0">
                <a:solidFill>
                  <a:schemeClr val="tx1"/>
                </a:solidFill>
                <a:latin typeface="Arial" panose="020B0604020202020204" pitchFamily="34" charset="0"/>
                <a:cs typeface="Arial" panose="020B0604020202020204" pitchFamily="34" charset="0"/>
              </a:rPr>
              <a:t>Exploits knowledge and expertise of analyst</a:t>
            </a:r>
          </a:p>
          <a:p>
            <a:pPr marL="342900" indent="-342900">
              <a:spcBef>
                <a:spcPts val="600"/>
              </a:spcBef>
            </a:pPr>
            <a:r>
              <a:rPr lang="en-US" noProof="0" dirty="0">
                <a:solidFill>
                  <a:schemeClr val="tx1"/>
                </a:solidFill>
                <a:latin typeface="Arial" panose="020B0604020202020204" pitchFamily="34" charset="0"/>
                <a:cs typeface="Arial" panose="020B0604020202020204" pitchFamily="34" charset="0"/>
              </a:rPr>
              <a:t>Fairly quick and cheap</a:t>
            </a:r>
          </a:p>
          <a:p>
            <a:pPr marL="342900" indent="-342900">
              <a:spcBef>
                <a:spcPts val="600"/>
              </a:spcBef>
            </a:pPr>
            <a:r>
              <a:rPr lang="en-US" noProof="0" dirty="0">
                <a:solidFill>
                  <a:schemeClr val="tx1"/>
                </a:solidFill>
                <a:latin typeface="Arial" panose="020B0604020202020204" pitchFamily="34" charset="0"/>
                <a:cs typeface="Arial" panose="020B0604020202020204" pitchFamily="34" charset="0"/>
              </a:rPr>
              <a:t>Judgments can be made about vulnerabilities and risks that baseline approach would not address</a:t>
            </a:r>
          </a:p>
          <a:p>
            <a:pPr marL="342900" indent="-342900">
              <a:spcBef>
                <a:spcPts val="600"/>
              </a:spcBef>
            </a:pPr>
            <a:r>
              <a:rPr lang="en-US" noProof="0" dirty="0">
                <a:solidFill>
                  <a:schemeClr val="tx1"/>
                </a:solidFill>
                <a:latin typeface="Arial" panose="020B0604020202020204" pitchFamily="34" charset="0"/>
                <a:cs typeface="Arial" panose="020B0604020202020204" pitchFamily="34" charset="0"/>
              </a:rPr>
              <a:t>Some risks may be incorrectly assessed</a:t>
            </a:r>
          </a:p>
          <a:p>
            <a:pPr marL="342900" indent="-342900">
              <a:spcBef>
                <a:spcPts val="600"/>
              </a:spcBef>
            </a:pPr>
            <a:r>
              <a:rPr lang="en-US" noProof="0" dirty="0">
                <a:solidFill>
                  <a:schemeClr val="tx1"/>
                </a:solidFill>
                <a:latin typeface="Arial" panose="020B0604020202020204" pitchFamily="34" charset="0"/>
                <a:cs typeface="Arial" panose="020B0604020202020204" pitchFamily="34" charset="0"/>
              </a:rPr>
              <a:t>Skewed by analyst’s views, varies over time</a:t>
            </a:r>
          </a:p>
          <a:p>
            <a:pPr marL="342900" indent="-342900">
              <a:spcBef>
                <a:spcPts val="600"/>
              </a:spcBef>
            </a:pPr>
            <a:r>
              <a:rPr lang="en-US" noProof="0" dirty="0">
                <a:solidFill>
                  <a:schemeClr val="tx1"/>
                </a:solidFill>
                <a:latin typeface="Arial" panose="020B0604020202020204" pitchFamily="34" charset="0"/>
                <a:cs typeface="Arial" panose="020B0604020202020204" pitchFamily="34" charset="0"/>
              </a:rPr>
              <a:t>Suitable for small to medium sized organizations where </a:t>
            </a:r>
            <a:r>
              <a:rPr lang="en-US" spc="-300" noProof="0" dirty="0">
                <a:solidFill>
                  <a:schemeClr val="tx1"/>
                </a:solidFill>
                <a:latin typeface="Arial" panose="020B0604020202020204" pitchFamily="34" charset="0"/>
                <a:cs typeface="Arial" panose="020B0604020202020204" pitchFamily="34" charset="0"/>
              </a:rPr>
              <a:t>I </a:t>
            </a:r>
            <a:r>
              <a:rPr lang="en-US" noProof="0" dirty="0">
                <a:solidFill>
                  <a:schemeClr val="tx1"/>
                </a:solidFill>
                <a:latin typeface="Arial" panose="020B0604020202020204" pitchFamily="34" charset="0"/>
                <a:cs typeface="Arial" panose="020B0604020202020204" pitchFamily="34" charset="0"/>
              </a:rPr>
              <a:t>T systems are not necessarily essential</a:t>
            </a:r>
          </a:p>
        </p:txBody>
      </p:sp>
    </p:spTree>
    <p:extLst>
      <p:ext uri="{BB962C8B-B14F-4D97-AF65-F5344CB8AC3E}">
        <p14:creationId xmlns:p14="http://schemas.microsoft.com/office/powerpoint/2010/main" val="2881696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3028"/>
            <a:ext cx="8229600" cy="590349"/>
          </a:xfrm>
        </p:spPr>
        <p:txBody>
          <a:bodyPr lIns="0" tIns="18000" rIns="0" bIns="18000" anchor="ctr" anchorCtr="0">
            <a:spAutoFit/>
          </a:bodyPr>
          <a:lstStyle/>
          <a:p>
            <a:r>
              <a:rPr lang="en-US" noProof="0" dirty="0"/>
              <a:t>Detailed Risk Analysis</a:t>
            </a:r>
          </a:p>
        </p:txBody>
      </p:sp>
      <p:sp>
        <p:nvSpPr>
          <p:cNvPr id="5" name="Content Placeholder 4"/>
          <p:cNvSpPr>
            <a:spLocks noGrp="1"/>
          </p:cNvSpPr>
          <p:nvPr>
            <p:ph sz="quarter" idx="13"/>
          </p:nvPr>
        </p:nvSpPr>
        <p:spPr>
          <a:xfrm>
            <a:off x="457200" y="1008684"/>
            <a:ext cx="8229600" cy="3898947"/>
          </a:xfrm>
        </p:spPr>
        <p:txBody>
          <a:bodyPr lIns="0" tIns="18000" rIns="0" bIns="18000" anchor="ctr" anchorCtr="0">
            <a:spAutoFit/>
          </a:bodyPr>
          <a:lstStyle/>
          <a:p>
            <a:pPr marL="342900" indent="-342900">
              <a:spcBef>
                <a:spcPts val="600"/>
              </a:spcBef>
            </a:pPr>
            <a:r>
              <a:rPr lang="en-US" noProof="0" dirty="0">
                <a:solidFill>
                  <a:schemeClr val="tx1"/>
                </a:solidFill>
                <a:latin typeface="Arial" panose="020B0604020202020204" pitchFamily="34" charset="0"/>
                <a:cs typeface="Arial" panose="020B0604020202020204" pitchFamily="34" charset="0"/>
              </a:rPr>
              <a:t>Most comprehensive approach</a:t>
            </a:r>
          </a:p>
          <a:p>
            <a:pPr marL="342900" indent="-342900">
              <a:spcBef>
                <a:spcPts val="600"/>
              </a:spcBef>
            </a:pPr>
            <a:r>
              <a:rPr lang="en-US" noProof="0" dirty="0">
                <a:solidFill>
                  <a:schemeClr val="tx1"/>
                </a:solidFill>
                <a:latin typeface="Arial" panose="020B0604020202020204" pitchFamily="34" charset="0"/>
                <a:cs typeface="Arial" panose="020B0604020202020204" pitchFamily="34" charset="0"/>
              </a:rPr>
              <a:t>Assess using formal structured process</a:t>
            </a:r>
          </a:p>
          <a:p>
            <a:pPr marL="829818" lvl="1" indent="-342900"/>
            <a:r>
              <a:rPr lang="en-US" noProof="0" dirty="0">
                <a:solidFill>
                  <a:schemeClr val="tx1"/>
                </a:solidFill>
                <a:latin typeface="Arial" panose="020B0604020202020204" pitchFamily="34" charset="0"/>
                <a:cs typeface="Arial" panose="020B0604020202020204" pitchFamily="34" charset="0"/>
              </a:rPr>
              <a:t>Number of stages</a:t>
            </a:r>
          </a:p>
          <a:p>
            <a:pPr marL="829818" lvl="1" indent="-342900"/>
            <a:r>
              <a:rPr lang="en-US" noProof="0" dirty="0">
                <a:solidFill>
                  <a:schemeClr val="tx1"/>
                </a:solidFill>
                <a:latin typeface="Arial" panose="020B0604020202020204" pitchFamily="34" charset="0"/>
                <a:cs typeface="Arial" panose="020B0604020202020204" pitchFamily="34" charset="0"/>
              </a:rPr>
              <a:t>Identify threats and vulnerabilities to assets</a:t>
            </a:r>
          </a:p>
          <a:p>
            <a:pPr marL="829818" lvl="1" indent="-342900"/>
            <a:r>
              <a:rPr lang="en-US" noProof="0" dirty="0">
                <a:solidFill>
                  <a:schemeClr val="tx1"/>
                </a:solidFill>
                <a:latin typeface="Arial" panose="020B0604020202020204" pitchFamily="34" charset="0"/>
                <a:cs typeface="Arial" panose="020B0604020202020204" pitchFamily="34" charset="0"/>
              </a:rPr>
              <a:t>Identify likelihood of risk occurring and consequences</a:t>
            </a:r>
          </a:p>
          <a:p>
            <a:pPr marL="342900" indent="-342900">
              <a:spcBef>
                <a:spcPts val="600"/>
              </a:spcBef>
            </a:pPr>
            <a:r>
              <a:rPr lang="en-US" noProof="0" dirty="0">
                <a:solidFill>
                  <a:schemeClr val="tx1"/>
                </a:solidFill>
                <a:latin typeface="Arial" panose="020B0604020202020204" pitchFamily="34" charset="0"/>
                <a:cs typeface="Arial" panose="020B0604020202020204" pitchFamily="34" charset="0"/>
              </a:rPr>
              <a:t>Significant cost in time, resources, expertise</a:t>
            </a:r>
          </a:p>
          <a:p>
            <a:pPr marL="342900" indent="-342900">
              <a:spcBef>
                <a:spcPts val="600"/>
              </a:spcBef>
            </a:pPr>
            <a:r>
              <a:rPr lang="en-US" noProof="0" dirty="0">
                <a:solidFill>
                  <a:schemeClr val="tx1"/>
                </a:solidFill>
                <a:latin typeface="Arial" panose="020B0604020202020204" pitchFamily="34" charset="0"/>
                <a:cs typeface="Arial" panose="020B0604020202020204" pitchFamily="34" charset="0"/>
              </a:rPr>
              <a:t>May be a legal requirement to use</a:t>
            </a:r>
          </a:p>
          <a:p>
            <a:pPr marL="342900" indent="-342900">
              <a:spcBef>
                <a:spcPts val="600"/>
              </a:spcBef>
            </a:pPr>
            <a:r>
              <a:rPr lang="en-US" noProof="0" dirty="0">
                <a:solidFill>
                  <a:schemeClr val="tx1"/>
                </a:solidFill>
                <a:latin typeface="Arial" panose="020B0604020202020204" pitchFamily="34" charset="0"/>
                <a:cs typeface="Arial" panose="020B0604020202020204" pitchFamily="34" charset="0"/>
              </a:rPr>
              <a:t>Suitable for large organizations with </a:t>
            </a:r>
            <a:r>
              <a:rPr lang="en-US" spc="-300" noProof="0" dirty="0">
                <a:solidFill>
                  <a:schemeClr val="tx1"/>
                </a:solidFill>
                <a:latin typeface="Arial" panose="020B0604020202020204" pitchFamily="34" charset="0"/>
                <a:cs typeface="Arial" panose="020B0604020202020204" pitchFamily="34" charset="0"/>
              </a:rPr>
              <a:t>I </a:t>
            </a:r>
            <a:r>
              <a:rPr lang="en-US" noProof="0" dirty="0">
                <a:solidFill>
                  <a:schemeClr val="tx1"/>
                </a:solidFill>
                <a:latin typeface="Arial" panose="020B0604020202020204" pitchFamily="34" charset="0"/>
                <a:cs typeface="Arial" panose="020B0604020202020204" pitchFamily="34" charset="0"/>
              </a:rPr>
              <a:t>T systems critical to their business objectives</a:t>
            </a:r>
          </a:p>
        </p:txBody>
      </p:sp>
    </p:spTree>
    <p:extLst>
      <p:ext uri="{BB962C8B-B14F-4D97-AF65-F5344CB8AC3E}">
        <p14:creationId xmlns:p14="http://schemas.microsoft.com/office/powerpoint/2010/main" val="4282546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028"/>
            <a:ext cx="8229600" cy="590349"/>
          </a:xfrm>
        </p:spPr>
        <p:txBody>
          <a:bodyPr lIns="0" tIns="18000" rIns="0" bIns="18000" anchor="ctr" anchorCtr="0">
            <a:spAutoFit/>
          </a:bodyPr>
          <a:lstStyle/>
          <a:p>
            <a:r>
              <a:rPr lang="en-US" noProof="0" dirty="0"/>
              <a:t>Detailed Security Risk Analysis</a:t>
            </a:r>
          </a:p>
        </p:txBody>
      </p:sp>
      <p:sp>
        <p:nvSpPr>
          <p:cNvPr id="3" name="Content Placeholder 2"/>
          <p:cNvSpPr>
            <a:spLocks noGrp="1"/>
          </p:cNvSpPr>
          <p:nvPr>
            <p:ph sz="quarter" idx="13"/>
          </p:nvPr>
        </p:nvSpPr>
        <p:spPr>
          <a:xfrm>
            <a:off x="457200" y="1012881"/>
            <a:ext cx="8229600" cy="2483175"/>
          </a:xfrm>
        </p:spPr>
        <p:txBody>
          <a:bodyPr wrap="square" lIns="0" tIns="18000" rIns="0" bIns="18000" anchor="ctr" anchorCtr="0">
            <a:spAutoFit/>
          </a:bodyPr>
          <a:lstStyle/>
          <a:p>
            <a:pPr marL="342900" indent="-342900">
              <a:spcBef>
                <a:spcPts val="600"/>
              </a:spcBef>
            </a:pPr>
            <a:r>
              <a:rPr lang="en-US" noProof="0" dirty="0">
                <a:latin typeface="Arial" panose="020B0604020202020204" pitchFamily="34" charset="0"/>
                <a:cs typeface="Arial" panose="020B0604020202020204" pitchFamily="34" charset="0"/>
              </a:rPr>
              <a:t>Provides the most accurate evaluation of an organization's </a:t>
            </a:r>
            <a:r>
              <a:rPr lang="en-US" spc="-300" noProof="0" dirty="0">
                <a:latin typeface="Arial" panose="020B0604020202020204" pitchFamily="34" charset="0"/>
                <a:cs typeface="Arial" panose="020B0604020202020204" pitchFamily="34" charset="0"/>
              </a:rPr>
              <a:t>I </a:t>
            </a:r>
            <a:r>
              <a:rPr lang="en-US" noProof="0" dirty="0">
                <a:latin typeface="Arial" panose="020B0604020202020204" pitchFamily="34" charset="0"/>
                <a:cs typeface="Arial" panose="020B0604020202020204" pitchFamily="34" charset="0"/>
              </a:rPr>
              <a:t>T system’s security risks</a:t>
            </a:r>
          </a:p>
          <a:p>
            <a:pPr marL="342900" indent="-342900">
              <a:spcBef>
                <a:spcPts val="600"/>
              </a:spcBef>
            </a:pPr>
            <a:r>
              <a:rPr lang="en-US" noProof="0" dirty="0">
                <a:latin typeface="Arial" panose="020B0604020202020204" pitchFamily="34" charset="0"/>
                <a:cs typeface="Arial" panose="020B0604020202020204" pitchFamily="34" charset="0"/>
              </a:rPr>
              <a:t>Highest cost</a:t>
            </a:r>
          </a:p>
          <a:p>
            <a:pPr marL="342900" indent="-342900">
              <a:spcBef>
                <a:spcPts val="600"/>
              </a:spcBef>
            </a:pPr>
            <a:r>
              <a:rPr lang="en-US" noProof="0" dirty="0">
                <a:latin typeface="Arial" panose="020B0604020202020204" pitchFamily="34" charset="0"/>
                <a:cs typeface="Arial" panose="020B0604020202020204" pitchFamily="34" charset="0"/>
              </a:rPr>
              <a:t>Initially focused on addressing defense security concerns</a:t>
            </a:r>
          </a:p>
          <a:p>
            <a:pPr marL="342900" indent="-342900">
              <a:spcBef>
                <a:spcPts val="600"/>
              </a:spcBef>
            </a:pPr>
            <a:r>
              <a:rPr lang="en-US" noProof="0" dirty="0">
                <a:latin typeface="Arial" panose="020B0604020202020204" pitchFamily="34" charset="0"/>
                <a:cs typeface="Arial" panose="020B0604020202020204" pitchFamily="34" charset="0"/>
              </a:rPr>
              <a:t>Often mandated by government organizations and associated businesses</a:t>
            </a:r>
          </a:p>
        </p:txBody>
      </p:sp>
    </p:spTree>
    <p:extLst>
      <p:ext uri="{BB962C8B-B14F-4D97-AF65-F5344CB8AC3E}">
        <p14:creationId xmlns:p14="http://schemas.microsoft.com/office/powerpoint/2010/main" val="2310420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030"/>
            <a:ext cx="8229600" cy="590349"/>
          </a:xfrm>
        </p:spPr>
        <p:txBody>
          <a:bodyPr lIns="0" tIns="18000" rIns="0" bIns="18000" anchor="ctr" anchorCtr="0">
            <a:spAutoFit/>
          </a:bodyPr>
          <a:lstStyle/>
          <a:p>
            <a:r>
              <a:rPr lang="en-US" noProof="0" dirty="0"/>
              <a:t>Combined Approach</a:t>
            </a:r>
          </a:p>
        </p:txBody>
      </p:sp>
      <p:sp>
        <p:nvSpPr>
          <p:cNvPr id="3" name="Content Placeholder 2"/>
          <p:cNvSpPr>
            <a:spLocks noGrp="1"/>
          </p:cNvSpPr>
          <p:nvPr>
            <p:ph sz="quarter" idx="13"/>
          </p:nvPr>
        </p:nvSpPr>
        <p:spPr>
          <a:xfrm>
            <a:off x="457200" y="1072826"/>
            <a:ext cx="8224838" cy="4929999"/>
          </a:xfrm>
        </p:spPr>
        <p:txBody>
          <a:bodyPr wrap="square" lIns="0" tIns="18000" rIns="0" bIns="18000" anchor="ctr" anchorCtr="0">
            <a:spAutoFit/>
          </a:bodyPr>
          <a:lstStyle/>
          <a:p>
            <a:pPr marL="285750" indent="-285750">
              <a:spcBef>
                <a:spcPts val="600"/>
              </a:spcBef>
            </a:pPr>
            <a:r>
              <a:rPr lang="en-US" sz="1800" noProof="0" dirty="0">
                <a:latin typeface="Arial" panose="020B0604020202020204" pitchFamily="34" charset="0"/>
                <a:cs typeface="Arial" panose="020B0604020202020204" pitchFamily="34" charset="0"/>
              </a:rPr>
              <a:t>Combines elements of the baseline, informal, and detailed risk analysis approaches</a:t>
            </a:r>
          </a:p>
          <a:p>
            <a:pPr marL="285750" indent="-285750">
              <a:spcBef>
                <a:spcPts val="600"/>
              </a:spcBef>
            </a:pPr>
            <a:r>
              <a:rPr lang="en-US" sz="1800" noProof="0" dirty="0">
                <a:latin typeface="Arial" panose="020B0604020202020204" pitchFamily="34" charset="0"/>
                <a:cs typeface="Arial" panose="020B0604020202020204" pitchFamily="34" charset="0"/>
              </a:rPr>
              <a:t>Aim is to provide reasonable levels of protection as quickly as possible, then to examine and adjust the protection controls deployed on key systems over time</a:t>
            </a:r>
          </a:p>
          <a:p>
            <a:pPr marL="285750" indent="-285750">
              <a:spcBef>
                <a:spcPts val="600"/>
              </a:spcBef>
            </a:pPr>
            <a:r>
              <a:rPr lang="en-US" sz="1800" noProof="0" dirty="0">
                <a:latin typeface="Arial" panose="020B0604020202020204" pitchFamily="34" charset="0"/>
                <a:cs typeface="Arial" panose="020B0604020202020204" pitchFamily="34" charset="0"/>
              </a:rPr>
              <a:t>Approach starts with the implementation of suitable baseline security recommendations on all systems</a:t>
            </a:r>
          </a:p>
          <a:p>
            <a:pPr marL="285750" indent="-285750">
              <a:spcBef>
                <a:spcPts val="600"/>
              </a:spcBef>
            </a:pPr>
            <a:r>
              <a:rPr lang="en-US" sz="1800" noProof="0" dirty="0">
                <a:latin typeface="Arial" panose="020B0604020202020204" pitchFamily="34" charset="0"/>
                <a:cs typeface="Arial" panose="020B0604020202020204" pitchFamily="34" charset="0"/>
              </a:rPr>
              <a:t>Next, systems either exposed to high risk levels or critical to the organization's business objectives are identified in the high-level risk assessment</a:t>
            </a:r>
          </a:p>
          <a:p>
            <a:pPr marL="285750" indent="-285750">
              <a:spcBef>
                <a:spcPts val="600"/>
              </a:spcBef>
            </a:pPr>
            <a:r>
              <a:rPr lang="en-US" sz="1800" noProof="0" dirty="0">
                <a:latin typeface="Arial" panose="020B0604020202020204" pitchFamily="34" charset="0"/>
                <a:cs typeface="Arial" panose="020B0604020202020204" pitchFamily="34" charset="0"/>
              </a:rPr>
              <a:t>A decision can then be made to possibly conduct an immediate informal risk assessment on key systems with the aim of relatively quickly tailoring controls to more accurately reflect their requirements</a:t>
            </a:r>
          </a:p>
          <a:p>
            <a:pPr marL="285750" indent="-285750">
              <a:spcBef>
                <a:spcPts val="600"/>
              </a:spcBef>
            </a:pPr>
            <a:r>
              <a:rPr lang="en-US" sz="1800" noProof="0" dirty="0">
                <a:latin typeface="Arial" panose="020B0604020202020204" pitchFamily="34" charset="0"/>
                <a:cs typeface="Arial" panose="020B0604020202020204" pitchFamily="34" charset="0"/>
              </a:rPr>
              <a:t>Lastly, an ordered process of performing detailed risk analyses of these systems can be instituted</a:t>
            </a:r>
          </a:p>
          <a:p>
            <a:pPr marL="285750" indent="-285750">
              <a:spcBef>
                <a:spcPts val="600"/>
              </a:spcBef>
            </a:pPr>
            <a:r>
              <a:rPr lang="en-US" sz="1800" noProof="0" dirty="0">
                <a:latin typeface="Arial" panose="020B0604020202020204" pitchFamily="34" charset="0"/>
                <a:cs typeface="Arial" panose="020B0604020202020204" pitchFamily="34" charset="0"/>
              </a:rPr>
              <a:t>Over time, this can result in the most appropriate and cost-effective security controls being selected and implemented on these systems</a:t>
            </a:r>
          </a:p>
        </p:txBody>
      </p:sp>
    </p:spTree>
    <p:extLst>
      <p:ext uri="{BB962C8B-B14F-4D97-AF65-F5344CB8AC3E}">
        <p14:creationId xmlns:p14="http://schemas.microsoft.com/office/powerpoint/2010/main" val="1724447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3399"/>
            <a:ext cx="8229600" cy="590349"/>
          </a:xfrm>
        </p:spPr>
        <p:txBody>
          <a:bodyPr lIns="0" tIns="18000" rIns="0" bIns="18000" anchor="ctr" anchorCtr="0">
            <a:spAutoFit/>
          </a:bodyPr>
          <a:lstStyle/>
          <a:p>
            <a:r>
              <a:rPr lang="en-US" noProof="0" dirty="0"/>
              <a:t>Figure 14.3</a:t>
            </a:r>
          </a:p>
        </p:txBody>
      </p:sp>
      <p:sp>
        <p:nvSpPr>
          <p:cNvPr id="6" name="Content Placeholder 5">
            <a:extLst>
              <a:ext uri="{FF2B5EF4-FFF2-40B4-BE49-F238E27FC236}">
                <a16:creationId xmlns:a16="http://schemas.microsoft.com/office/drawing/2014/main" id="{7C19194E-0398-564C-7277-108F578A4D5F}"/>
              </a:ext>
            </a:extLst>
          </p:cNvPr>
          <p:cNvSpPr>
            <a:spLocks noGrp="1"/>
          </p:cNvSpPr>
          <p:nvPr>
            <p:ph sz="quarter" idx="13"/>
          </p:nvPr>
        </p:nvSpPr>
        <p:spPr>
          <a:xfrm>
            <a:off x="457200" y="1022241"/>
            <a:ext cx="8229600" cy="405683"/>
          </a:xfrm>
        </p:spPr>
        <p:txBody>
          <a:bodyPr lIns="0" tIns="18000" rIns="0" bIns="18000" anchor="ctr" anchorCtr="0">
            <a:spAutoFit/>
          </a:bodyPr>
          <a:lstStyle/>
          <a:p>
            <a:pPr marL="432" indent="0">
              <a:buNone/>
            </a:pPr>
            <a:r>
              <a:rPr lang="en-US" noProof="0" dirty="0">
                <a:latin typeface="Arial" panose="020B0604020202020204" pitchFamily="34" charset="0"/>
                <a:cs typeface="Arial" panose="020B0604020202020204" pitchFamily="34" charset="0"/>
              </a:rPr>
              <a:t>Risk Assessment Process</a:t>
            </a:r>
          </a:p>
        </p:txBody>
      </p:sp>
      <p:pic>
        <p:nvPicPr>
          <p:cNvPr id="10" name="Picture 9" descr="The figure illustrates the block diagram of risk assessment process.&#10;Long description is available in notes, Press F6.">
            <a:extLst>
              <a:ext uri="{FF2B5EF4-FFF2-40B4-BE49-F238E27FC236}">
                <a16:creationId xmlns:a16="http://schemas.microsoft.com/office/drawing/2014/main" id="{8AD7D650-C74E-6EEA-9F28-2BA75BF1F03A}"/>
              </a:ext>
            </a:extLst>
          </p:cNvPr>
          <p:cNvPicPr>
            <a:picLocks noChangeAspect="1"/>
          </p:cNvPicPr>
          <p:nvPr/>
        </p:nvPicPr>
        <p:blipFill>
          <a:blip r:embed="rId3"/>
          <a:stretch>
            <a:fillRect/>
          </a:stretch>
        </p:blipFill>
        <p:spPr>
          <a:xfrm>
            <a:off x="1805801" y="1644245"/>
            <a:ext cx="5532399" cy="4611733"/>
          </a:xfrm>
          <a:prstGeom prst="rect">
            <a:avLst/>
          </a:prstGeom>
        </p:spPr>
      </p:pic>
      <p:sp>
        <p:nvSpPr>
          <p:cNvPr id="2" name="TextBox 1">
            <a:extLst>
              <a:ext uri="{FF2B5EF4-FFF2-40B4-BE49-F238E27FC236}">
                <a16:creationId xmlns:a16="http://schemas.microsoft.com/office/drawing/2014/main" id="{FC73F700-F7E2-9ECB-816D-C4BBCFAB2155}"/>
              </a:ext>
            </a:extLst>
          </p:cNvPr>
          <p:cNvSpPr txBox="1"/>
          <p:nvPr/>
        </p:nvSpPr>
        <p:spPr>
          <a:xfrm>
            <a:off x="2238669" y="6206576"/>
            <a:ext cx="4666662" cy="276999"/>
          </a:xfrm>
          <a:prstGeom prst="rect">
            <a:avLst/>
          </a:prstGeom>
          <a:noFill/>
        </p:spPr>
        <p:txBody>
          <a:bodyPr wrap="none" rtlCol="0">
            <a:spAutoFit/>
          </a:bodyPr>
          <a:lstStyle/>
          <a:p>
            <a:r>
              <a:rPr lang="en-US" sz="1200" dirty="0">
                <a:solidFill>
                  <a:schemeClr val="tx1"/>
                </a:solidFill>
              </a:rPr>
              <a:t>Source: </a:t>
            </a:r>
            <a:r>
              <a:rPr lang="en-US" sz="1200" b="0" i="0" dirty="0">
                <a:solidFill>
                  <a:schemeClr val="tx1"/>
                </a:solidFill>
                <a:effectLst/>
                <a:latin typeface="Source Sans Pro Web"/>
                <a:hlinkClick r:id="rId4">
                  <a:extLst>
                    <a:ext uri="{A12FA001-AC4F-418D-AE19-62706E023703}">
                      <ahyp:hlinkClr xmlns:ahyp="http://schemas.microsoft.com/office/drawing/2018/hyperlinkcolor" val="tx"/>
                    </a:ext>
                  </a:extLst>
                </a:hlinkClick>
              </a:rPr>
              <a:t>Guide for Conducting Risk Assessments NIST SP 800-30</a:t>
            </a:r>
            <a:endParaRPr lang="en-US" sz="1200" dirty="0">
              <a:solidFill>
                <a:schemeClr val="tx1"/>
              </a:solidFill>
            </a:endParaRPr>
          </a:p>
        </p:txBody>
      </p:sp>
      <p:sp>
        <p:nvSpPr>
          <p:cNvPr id="3" name="TextBox 2">
            <a:extLst>
              <a:ext uri="{FF2B5EF4-FFF2-40B4-BE49-F238E27FC236}">
                <a16:creationId xmlns:a16="http://schemas.microsoft.com/office/drawing/2014/main" id="{34A04245-8F2D-53BC-9927-ECB24660F310}"/>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866478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028"/>
            <a:ext cx="8229600" cy="590349"/>
          </a:xfrm>
        </p:spPr>
        <p:txBody>
          <a:bodyPr lIns="0" tIns="18000" rIns="0" bIns="18000" anchor="ctr" anchorCtr="0">
            <a:spAutoFit/>
          </a:bodyPr>
          <a:lstStyle/>
          <a:p>
            <a:r>
              <a:rPr lang="en-US" noProof="0" dirty="0"/>
              <a:t>Establishing the Context</a:t>
            </a:r>
          </a:p>
        </p:txBody>
      </p:sp>
      <p:sp>
        <p:nvSpPr>
          <p:cNvPr id="3" name="Content Placeholder 2"/>
          <p:cNvSpPr>
            <a:spLocks noGrp="1"/>
          </p:cNvSpPr>
          <p:nvPr>
            <p:ph sz="quarter" idx="13"/>
          </p:nvPr>
        </p:nvSpPr>
        <p:spPr>
          <a:xfrm>
            <a:off x="457200" y="1146755"/>
            <a:ext cx="8229600" cy="3975892"/>
          </a:xfrm>
        </p:spPr>
        <p:txBody>
          <a:bodyPr lIns="0" tIns="18000" rIns="0" bIns="18000" anchor="ctr" anchorCtr="0">
            <a:spAutoFit/>
          </a:bodyPr>
          <a:lstStyle/>
          <a:p>
            <a:pPr marL="342900" indent="-342900">
              <a:spcBef>
                <a:spcPts val="600"/>
              </a:spcBef>
            </a:pPr>
            <a:r>
              <a:rPr lang="en-US" sz="2000" noProof="0" dirty="0">
                <a:latin typeface="Arial" panose="020B0604020202020204" pitchFamily="34" charset="0"/>
                <a:cs typeface="Arial" panose="020B0604020202020204" pitchFamily="34" charset="0"/>
              </a:rPr>
              <a:t>Initial step</a:t>
            </a:r>
          </a:p>
          <a:p>
            <a:pPr marL="829818" lvl="1" indent="-342900"/>
            <a:r>
              <a:rPr lang="en-US" sz="2000" noProof="0" dirty="0">
                <a:latin typeface="Arial" panose="020B0604020202020204" pitchFamily="34" charset="0"/>
                <a:cs typeface="Arial" panose="020B0604020202020204" pitchFamily="34" charset="0"/>
              </a:rPr>
              <a:t>Determine the basic parameters of the risk assessment</a:t>
            </a:r>
          </a:p>
          <a:p>
            <a:pPr marL="829818" lvl="1" indent="-342900"/>
            <a:r>
              <a:rPr lang="en-US" sz="2000" noProof="0" dirty="0">
                <a:latin typeface="Arial" panose="020B0604020202020204" pitchFamily="34" charset="0"/>
                <a:cs typeface="Arial" panose="020B0604020202020204" pitchFamily="34" charset="0"/>
              </a:rPr>
              <a:t>Identify the assets to be examined</a:t>
            </a:r>
          </a:p>
          <a:p>
            <a:pPr marL="342900" indent="-342900">
              <a:spcBef>
                <a:spcPts val="600"/>
              </a:spcBef>
            </a:pPr>
            <a:r>
              <a:rPr lang="en-US" sz="2000" noProof="0" dirty="0">
                <a:latin typeface="Arial" panose="020B0604020202020204" pitchFamily="34" charset="0"/>
                <a:cs typeface="Arial" panose="020B0604020202020204" pitchFamily="34" charset="0"/>
              </a:rPr>
              <a:t>Explores political and social environment in which the organization operates</a:t>
            </a:r>
          </a:p>
          <a:p>
            <a:pPr marL="829818" lvl="1" indent="-342900"/>
            <a:r>
              <a:rPr lang="en-US" sz="2000" noProof="0" dirty="0">
                <a:latin typeface="Arial" panose="020B0604020202020204" pitchFamily="34" charset="0"/>
                <a:cs typeface="Arial" panose="020B0604020202020204" pitchFamily="34" charset="0"/>
              </a:rPr>
              <a:t>Legal and regulatory constraints</a:t>
            </a:r>
          </a:p>
          <a:p>
            <a:pPr marL="1229868" lvl="2" indent="-342900"/>
            <a:r>
              <a:rPr lang="en-US" sz="1800" noProof="0" dirty="0">
                <a:latin typeface="Arial" panose="020B0604020202020204" pitchFamily="34" charset="0"/>
                <a:cs typeface="Arial" panose="020B0604020202020204" pitchFamily="34" charset="0"/>
              </a:rPr>
              <a:t>Legal and regulatory example:  Sarbanes-Oxley (SOX) Act of 2002 response to Enron, </a:t>
            </a:r>
            <a:r>
              <a:rPr lang="en-US" sz="1800" noProof="0" dirty="0" err="1">
                <a:latin typeface="Arial" panose="020B0604020202020204" pitchFamily="34" charset="0"/>
                <a:cs typeface="Arial" panose="020B0604020202020204" pitchFamily="34" charset="0"/>
              </a:rPr>
              <a:t>Worldcom</a:t>
            </a:r>
            <a:r>
              <a:rPr lang="en-US" sz="1800" noProof="0" dirty="0">
                <a:latin typeface="Arial" panose="020B0604020202020204" pitchFamily="34" charset="0"/>
                <a:cs typeface="Arial" panose="020B0604020202020204" pitchFamily="34" charset="0"/>
              </a:rPr>
              <a:t> and Tyco accounting scandals</a:t>
            </a:r>
          </a:p>
          <a:p>
            <a:pPr marL="829818" lvl="1" indent="-342900"/>
            <a:r>
              <a:rPr lang="en-US" sz="2000" noProof="0" dirty="0">
                <a:latin typeface="Arial" panose="020B0604020202020204" pitchFamily="34" charset="0"/>
                <a:cs typeface="Arial" panose="020B0604020202020204" pitchFamily="34" charset="0"/>
              </a:rPr>
              <a:t>Provide baseline for organization’s risk exposure</a:t>
            </a:r>
          </a:p>
          <a:p>
            <a:pPr marL="342900" indent="-342900">
              <a:spcBef>
                <a:spcPts val="600"/>
              </a:spcBef>
            </a:pPr>
            <a:r>
              <a:rPr lang="en-US" sz="2000" noProof="0" dirty="0">
                <a:latin typeface="Arial" panose="020B0604020202020204" pitchFamily="34" charset="0"/>
                <a:cs typeface="Arial" panose="020B0604020202020204" pitchFamily="34" charset="0"/>
              </a:rPr>
              <a:t>Risk appetite</a:t>
            </a:r>
          </a:p>
          <a:p>
            <a:pPr marL="829818" lvl="1" indent="-342900"/>
            <a:r>
              <a:rPr lang="en-US" sz="2000" noProof="0" dirty="0">
                <a:latin typeface="Arial" panose="020B0604020202020204" pitchFamily="34" charset="0"/>
                <a:cs typeface="Arial" panose="020B0604020202020204" pitchFamily="34" charset="0"/>
              </a:rPr>
              <a:t>The level of risk the organization views as acceptable</a:t>
            </a:r>
          </a:p>
        </p:txBody>
      </p:sp>
      <p:sp>
        <p:nvSpPr>
          <p:cNvPr id="5" name="TextBox 4">
            <a:extLst>
              <a:ext uri="{FF2B5EF4-FFF2-40B4-BE49-F238E27FC236}">
                <a16:creationId xmlns:a16="http://schemas.microsoft.com/office/drawing/2014/main" id="{98B238D9-1B2A-407E-03DD-8B64B82C4388}"/>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1704727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4EE5FB-13A5-4A32-A0E8-F017537C74A5}"/>
              </a:ext>
            </a:extLst>
          </p:cNvPr>
          <p:cNvSpPr>
            <a:spLocks noGrp="1"/>
          </p:cNvSpPr>
          <p:nvPr>
            <p:ph idx="1"/>
          </p:nvPr>
        </p:nvSpPr>
        <p:spPr>
          <a:xfrm>
            <a:off x="447040" y="1661160"/>
            <a:ext cx="8229600" cy="4428411"/>
          </a:xfrm>
        </p:spPr>
        <p:txBody>
          <a:bodyPr>
            <a:normAutofit fontScale="92500" lnSpcReduction="20000"/>
          </a:bodyPr>
          <a:lstStyle/>
          <a:p>
            <a:pPr fontAlgn="base"/>
            <a:r>
              <a:rPr lang="en-US" sz="2000" dirty="0"/>
              <a:t>A cybersecurity program will adhere to several key requirements, aligned to the NIST Cybersecurity Framework:</a:t>
            </a:r>
            <a:endParaRPr lang="en-US" sz="1800" dirty="0"/>
          </a:p>
          <a:p>
            <a:pPr lvl="1" fontAlgn="base"/>
            <a:r>
              <a:rPr lang="en-US" sz="1800" dirty="0"/>
              <a:t>Identify all cybersecurity threats, both internal and external</a:t>
            </a:r>
          </a:p>
          <a:p>
            <a:pPr lvl="1" fontAlgn="base"/>
            <a:r>
              <a:rPr lang="en-US" sz="1800" dirty="0"/>
              <a:t>Employ defense infrastructure to protect against those threats</a:t>
            </a:r>
          </a:p>
          <a:p>
            <a:pPr lvl="1" fontAlgn="base"/>
            <a:r>
              <a:rPr lang="en-US" sz="1800" dirty="0"/>
              <a:t>Use a system to detect cybersecurity events</a:t>
            </a:r>
          </a:p>
          <a:p>
            <a:pPr lvl="1" fontAlgn="base"/>
            <a:r>
              <a:rPr lang="en-US" sz="1800" dirty="0"/>
              <a:t>Respond to all detected cybersecurity events</a:t>
            </a:r>
          </a:p>
          <a:p>
            <a:pPr lvl="1" fontAlgn="base"/>
            <a:r>
              <a:rPr lang="en-US" sz="1800" dirty="0"/>
              <a:t>Work to recover from each cybersecurity event</a:t>
            </a:r>
          </a:p>
          <a:p>
            <a:pPr lvl="1" fontAlgn="base"/>
            <a:r>
              <a:rPr lang="en-US" sz="1800" dirty="0"/>
              <a:t>Fulfill various requirements for regulatory reporting</a:t>
            </a:r>
            <a:endParaRPr lang="en-US" sz="2400" dirty="0"/>
          </a:p>
          <a:p>
            <a:pPr fontAlgn="base"/>
            <a:r>
              <a:rPr lang="en-US" sz="2000" dirty="0"/>
              <a:t>Requires organizations to develop a cybersecurity policy that includes data breach notifications within 72 hours</a:t>
            </a:r>
          </a:p>
          <a:p>
            <a:pPr fontAlgn="base"/>
            <a:r>
              <a:rPr lang="en-US" sz="2000" dirty="0"/>
              <a:t>Must address concerns in alignment with industry best practices and </a:t>
            </a:r>
            <a:r>
              <a:rPr lang="en-US" sz="2000" dirty="0">
                <a:hlinkClick r:id="rId3"/>
              </a:rPr>
              <a:t>ISO 27001</a:t>
            </a:r>
            <a:r>
              <a:rPr lang="en-US" sz="2000" dirty="0"/>
              <a:t> standards</a:t>
            </a:r>
          </a:p>
          <a:p>
            <a:pPr lvl="1" fontAlgn="base"/>
            <a:r>
              <a:rPr lang="en-US" dirty="0"/>
              <a:t>“ISO/IEC 27001 is the world's best-known standard for information security management systems (ISMS). It defines requirements an ISMS must meet.”</a:t>
            </a:r>
          </a:p>
          <a:p>
            <a:endParaRPr lang="en-US" sz="1800" dirty="0"/>
          </a:p>
        </p:txBody>
      </p:sp>
      <p:sp>
        <p:nvSpPr>
          <p:cNvPr id="6" name="Title 1">
            <a:extLst>
              <a:ext uri="{FF2B5EF4-FFF2-40B4-BE49-F238E27FC236}">
                <a16:creationId xmlns:a16="http://schemas.microsoft.com/office/drawing/2014/main" id="{80B6C0B1-0A0C-C066-261E-7F75D99F82BF}"/>
              </a:ext>
            </a:extLst>
          </p:cNvPr>
          <p:cNvSpPr>
            <a:spLocks noGrp="1"/>
          </p:cNvSpPr>
          <p:nvPr>
            <p:ph type="title"/>
          </p:nvPr>
        </p:nvSpPr>
        <p:spPr>
          <a:xfrm>
            <a:off x="457200" y="259643"/>
            <a:ext cx="8229600" cy="1144347"/>
          </a:xfrm>
        </p:spPr>
        <p:txBody>
          <a:bodyPr lIns="0" tIns="18000" rIns="0" bIns="18000" anchor="ctr" anchorCtr="0">
            <a:spAutoFit/>
          </a:bodyPr>
          <a:lstStyle/>
          <a:p>
            <a:r>
              <a:rPr lang="en-US" sz="3600" dirty="0"/>
              <a:t>NY State Department of Financial Services </a:t>
            </a:r>
            <a:r>
              <a:rPr lang="en-US" sz="3600" dirty="0">
                <a:hlinkClick r:id="rId4"/>
              </a:rPr>
              <a:t>Cybersecurity Regulation</a:t>
            </a:r>
            <a:endParaRPr lang="en-US" noProof="0" dirty="0"/>
          </a:p>
        </p:txBody>
      </p:sp>
      <p:sp>
        <p:nvSpPr>
          <p:cNvPr id="7" name="TextBox 6">
            <a:extLst>
              <a:ext uri="{FF2B5EF4-FFF2-40B4-BE49-F238E27FC236}">
                <a16:creationId xmlns:a16="http://schemas.microsoft.com/office/drawing/2014/main" id="{8449DBFD-5820-84D9-6CDF-0CBFB016A857}"/>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34945095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3400"/>
            <a:ext cx="8229600" cy="590349"/>
          </a:xfrm>
        </p:spPr>
        <p:txBody>
          <a:bodyPr lIns="0" tIns="18000" rIns="0" bIns="18000" anchor="ctr" anchorCtr="0">
            <a:spAutoFit/>
          </a:bodyPr>
          <a:lstStyle/>
          <a:p>
            <a:r>
              <a:rPr lang="en-US" noProof="0" dirty="0"/>
              <a:t>Figure 14.4</a:t>
            </a:r>
          </a:p>
        </p:txBody>
      </p:sp>
      <p:sp>
        <p:nvSpPr>
          <p:cNvPr id="6" name="Content Placeholder 5">
            <a:extLst>
              <a:ext uri="{FF2B5EF4-FFF2-40B4-BE49-F238E27FC236}">
                <a16:creationId xmlns:a16="http://schemas.microsoft.com/office/drawing/2014/main" id="{1BBB84EB-F6A5-B8B6-26A6-0C2D0455F48B}"/>
              </a:ext>
            </a:extLst>
          </p:cNvPr>
          <p:cNvSpPr>
            <a:spLocks noGrp="1"/>
          </p:cNvSpPr>
          <p:nvPr>
            <p:ph sz="quarter" idx="13"/>
          </p:nvPr>
        </p:nvSpPr>
        <p:spPr>
          <a:xfrm>
            <a:off x="457200" y="1022242"/>
            <a:ext cx="8229600" cy="405683"/>
          </a:xfrm>
        </p:spPr>
        <p:txBody>
          <a:bodyPr lIns="0" tIns="18000" rIns="0" bIns="18000" anchor="ctr" anchorCtr="0">
            <a:spAutoFit/>
          </a:bodyPr>
          <a:lstStyle/>
          <a:p>
            <a:pPr marL="0" indent="0">
              <a:buNone/>
            </a:pPr>
            <a:r>
              <a:rPr lang="en-US" noProof="0" dirty="0">
                <a:latin typeface="Arial" panose="020B0604020202020204" pitchFamily="34" charset="0"/>
                <a:cs typeface="Arial" panose="020B0604020202020204" pitchFamily="34" charset="0"/>
              </a:rPr>
              <a:t>Generic Organizational Risk Context</a:t>
            </a:r>
          </a:p>
        </p:txBody>
      </p:sp>
      <p:pic>
        <p:nvPicPr>
          <p:cNvPr id="10" name="Picture 9" descr="The figure illustrates the diagram demonstrates how different organizations have different vulnerabilities to security threats.&#10;Long description is available in notes, Press F6.">
            <a:extLst>
              <a:ext uri="{FF2B5EF4-FFF2-40B4-BE49-F238E27FC236}">
                <a16:creationId xmlns:a16="http://schemas.microsoft.com/office/drawing/2014/main" id="{DAE192ED-197C-6634-3802-0D291632DEF5}"/>
              </a:ext>
            </a:extLst>
          </p:cNvPr>
          <p:cNvPicPr>
            <a:picLocks noChangeAspect="1"/>
          </p:cNvPicPr>
          <p:nvPr/>
        </p:nvPicPr>
        <p:blipFill>
          <a:blip r:embed="rId3"/>
          <a:stretch>
            <a:fillRect/>
          </a:stretch>
        </p:blipFill>
        <p:spPr>
          <a:xfrm>
            <a:off x="681172" y="1922310"/>
            <a:ext cx="7781657" cy="3760634"/>
          </a:xfrm>
          <a:prstGeom prst="rect">
            <a:avLst/>
          </a:prstGeom>
        </p:spPr>
      </p:pic>
    </p:spTree>
    <p:extLst>
      <p:ext uri="{BB962C8B-B14F-4D97-AF65-F5344CB8AC3E}">
        <p14:creationId xmlns:p14="http://schemas.microsoft.com/office/powerpoint/2010/main" val="4115477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028"/>
            <a:ext cx="8229600" cy="590349"/>
          </a:xfrm>
        </p:spPr>
        <p:txBody>
          <a:bodyPr lIns="0" tIns="18000" rIns="0" bIns="18000" anchor="ctr" anchorCtr="0">
            <a:spAutoFit/>
          </a:bodyPr>
          <a:lstStyle/>
          <a:p>
            <a:r>
              <a:rPr lang="en-US" noProof="0" dirty="0"/>
              <a:t>Asset Identification</a:t>
            </a:r>
          </a:p>
        </p:txBody>
      </p:sp>
      <p:sp>
        <p:nvSpPr>
          <p:cNvPr id="4" name="Content Placeholder 3"/>
          <p:cNvSpPr>
            <a:spLocks noGrp="1"/>
          </p:cNvSpPr>
          <p:nvPr>
            <p:ph sz="quarter" idx="13"/>
          </p:nvPr>
        </p:nvSpPr>
        <p:spPr>
          <a:xfrm>
            <a:off x="457200" y="980876"/>
            <a:ext cx="8229600" cy="3745059"/>
          </a:xfrm>
        </p:spPr>
        <p:txBody>
          <a:bodyPr lIns="0" tIns="18000" rIns="0" bIns="18000" anchor="ctr" anchorCtr="0">
            <a:spAutoFit/>
          </a:bodyPr>
          <a:lstStyle/>
          <a:p>
            <a:pPr marL="342900" indent="-342900">
              <a:spcBef>
                <a:spcPts val="600"/>
              </a:spcBef>
            </a:pPr>
            <a:r>
              <a:rPr lang="en-US" noProof="0" dirty="0">
                <a:solidFill>
                  <a:schemeClr val="tx1"/>
                </a:solidFill>
                <a:latin typeface="Arial" panose="020B0604020202020204" pitchFamily="34" charset="0"/>
                <a:cs typeface="Arial" panose="020B0604020202020204" pitchFamily="34" charset="0"/>
              </a:rPr>
              <a:t>Last component is to identify assets to examine</a:t>
            </a:r>
          </a:p>
          <a:p>
            <a:pPr marL="342900" indent="-342900">
              <a:spcBef>
                <a:spcPts val="600"/>
              </a:spcBef>
            </a:pPr>
            <a:r>
              <a:rPr lang="en-US" noProof="0" dirty="0">
                <a:solidFill>
                  <a:schemeClr val="tx1"/>
                </a:solidFill>
                <a:latin typeface="Arial" panose="020B0604020202020204" pitchFamily="34" charset="0"/>
                <a:cs typeface="Arial" panose="020B0604020202020204" pitchFamily="34" charset="0"/>
              </a:rPr>
              <a:t>Draw on expertise of people in relevant areas of organization to identify key assets</a:t>
            </a:r>
          </a:p>
          <a:p>
            <a:pPr marL="829818" lvl="1" indent="-342900"/>
            <a:r>
              <a:rPr lang="en-US" noProof="0" dirty="0">
                <a:solidFill>
                  <a:schemeClr val="tx1"/>
                </a:solidFill>
                <a:latin typeface="Arial" panose="020B0604020202020204" pitchFamily="34" charset="0"/>
                <a:cs typeface="Arial" panose="020B0604020202020204" pitchFamily="34" charset="0"/>
              </a:rPr>
              <a:t>Identify and interview such personnel</a:t>
            </a:r>
          </a:p>
          <a:p>
            <a:pPr marL="342900" indent="-342900">
              <a:spcBef>
                <a:spcPts val="600"/>
              </a:spcBef>
            </a:pPr>
            <a:r>
              <a:rPr lang="en-US" b="1" noProof="0" dirty="0">
                <a:solidFill>
                  <a:schemeClr val="tx1"/>
                </a:solidFill>
                <a:latin typeface="Arial" panose="020B0604020202020204" pitchFamily="34" charset="0"/>
                <a:cs typeface="Arial" panose="020B0604020202020204" pitchFamily="34" charset="0"/>
              </a:rPr>
              <a:t>Asset</a:t>
            </a:r>
          </a:p>
          <a:p>
            <a:pPr marL="829818" lvl="1" indent="-342900"/>
            <a:r>
              <a:rPr lang="en-US" noProof="0" dirty="0">
                <a:solidFill>
                  <a:schemeClr val="tx1"/>
                </a:solidFill>
                <a:latin typeface="Arial" panose="020B0604020202020204" pitchFamily="34" charset="0"/>
                <a:cs typeface="Arial" panose="020B0604020202020204" pitchFamily="34" charset="0"/>
              </a:rPr>
              <a:t>“anything that needs to be protected” because it has value to the organization and contributes to the successful attainment of the organization’s objectives</a:t>
            </a:r>
          </a:p>
          <a:p>
            <a:pPr marL="1229868" lvl="2" indent="-342900"/>
            <a:r>
              <a:rPr lang="en-US" dirty="0">
                <a:solidFill>
                  <a:schemeClr val="tx1"/>
                </a:solidFill>
                <a:latin typeface="Arial" panose="020B0604020202020204" pitchFamily="34" charset="0"/>
                <a:cs typeface="Arial" panose="020B0604020202020204" pitchFamily="34" charset="0"/>
              </a:rPr>
              <a:t>Assets may be tangible or intangible</a:t>
            </a:r>
            <a:endParaRPr lang="en-US" noProof="0" dirty="0">
              <a:solidFill>
                <a:schemeClr val="tx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B33D753-2BA4-2650-AD33-9B96F1DF5326}"/>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605406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030"/>
            <a:ext cx="8229600" cy="590349"/>
          </a:xfrm>
        </p:spPr>
        <p:txBody>
          <a:bodyPr lIns="0" tIns="18000" rIns="0" bIns="18000" anchor="ctr" anchorCtr="0">
            <a:spAutoFit/>
          </a:bodyPr>
          <a:lstStyle/>
          <a:p>
            <a:r>
              <a:rPr lang="en-US" noProof="0" dirty="0"/>
              <a:t>Terminology</a:t>
            </a:r>
          </a:p>
        </p:txBody>
      </p:sp>
      <p:sp>
        <p:nvSpPr>
          <p:cNvPr id="4" name="Content Placeholder 3"/>
          <p:cNvSpPr>
            <a:spLocks noGrp="1"/>
          </p:cNvSpPr>
          <p:nvPr>
            <p:ph sz="quarter" idx="13"/>
          </p:nvPr>
        </p:nvSpPr>
        <p:spPr>
          <a:xfrm>
            <a:off x="457201" y="1089829"/>
            <a:ext cx="929148" cy="313350"/>
          </a:xfrm>
        </p:spPr>
        <p:txBody>
          <a:bodyPr wrap="square" lIns="0" tIns="18000" rIns="0" bIns="18000" anchor="ctr" anchorCtr="0">
            <a:spAutoFit/>
          </a:bodyPr>
          <a:lstStyle/>
          <a:p>
            <a:pPr marL="285750" indent="-285750"/>
            <a:r>
              <a:rPr lang="en-US" sz="1800" noProof="0" dirty="0">
                <a:latin typeface="Arial" panose="020B0604020202020204" pitchFamily="34" charset="0"/>
                <a:cs typeface="Arial" panose="020B0604020202020204" pitchFamily="34" charset="0"/>
              </a:rPr>
              <a:t>Asset:</a:t>
            </a:r>
          </a:p>
        </p:txBody>
      </p:sp>
      <p:sp>
        <p:nvSpPr>
          <p:cNvPr id="5" name="Content Placeholder 4"/>
          <p:cNvSpPr>
            <a:spLocks noGrp="1"/>
          </p:cNvSpPr>
          <p:nvPr>
            <p:ph sz="quarter" idx="14"/>
          </p:nvPr>
        </p:nvSpPr>
        <p:spPr>
          <a:xfrm>
            <a:off x="2505698" y="1089170"/>
            <a:ext cx="6181101" cy="590349"/>
          </a:xfrm>
        </p:spPr>
        <p:txBody>
          <a:bodyPr wrap="square" lIns="0" tIns="18000" rIns="0" bIns="18000" anchor="ctr" anchorCtr="0">
            <a:spAutoFit/>
          </a:bodyPr>
          <a:lstStyle/>
          <a:p>
            <a:pPr marL="432" indent="0">
              <a:buNone/>
            </a:pPr>
            <a:r>
              <a:rPr lang="en-US" sz="1800" noProof="0" dirty="0">
                <a:latin typeface="Arial" panose="020B0604020202020204" pitchFamily="34" charset="0"/>
                <a:cs typeface="Arial" panose="020B0604020202020204" pitchFamily="34" charset="0"/>
              </a:rPr>
              <a:t>A system resource or capability of value to its owner that requires protection.</a:t>
            </a:r>
          </a:p>
        </p:txBody>
      </p:sp>
      <p:sp>
        <p:nvSpPr>
          <p:cNvPr id="6" name="Content Placeholder 5"/>
          <p:cNvSpPr>
            <a:spLocks noGrp="1"/>
          </p:cNvSpPr>
          <p:nvPr>
            <p:ph sz="quarter" idx="15"/>
          </p:nvPr>
        </p:nvSpPr>
        <p:spPr>
          <a:xfrm>
            <a:off x="457200" y="2072880"/>
            <a:ext cx="1027471" cy="313350"/>
          </a:xfrm>
        </p:spPr>
        <p:txBody>
          <a:bodyPr wrap="square" lIns="0" tIns="18000" rIns="0" bIns="18000" anchor="ctr" anchorCtr="0">
            <a:spAutoFit/>
          </a:bodyPr>
          <a:lstStyle/>
          <a:p>
            <a:pPr marL="285750" indent="-285750"/>
            <a:r>
              <a:rPr lang="en-US" sz="1800" noProof="0" dirty="0">
                <a:latin typeface="Arial" panose="020B0604020202020204" pitchFamily="34" charset="0"/>
                <a:cs typeface="Arial" panose="020B0604020202020204" pitchFamily="34" charset="0"/>
              </a:rPr>
              <a:t>Threat:</a:t>
            </a:r>
          </a:p>
        </p:txBody>
      </p:sp>
      <p:sp>
        <p:nvSpPr>
          <p:cNvPr id="7" name="Content Placeholder 6"/>
          <p:cNvSpPr>
            <a:spLocks noGrp="1"/>
          </p:cNvSpPr>
          <p:nvPr>
            <p:ph sz="quarter" idx="16"/>
          </p:nvPr>
        </p:nvSpPr>
        <p:spPr>
          <a:xfrm>
            <a:off x="2505698" y="2068531"/>
            <a:ext cx="6176340" cy="867348"/>
          </a:xfrm>
        </p:spPr>
        <p:txBody>
          <a:bodyPr wrap="square" lIns="0" tIns="18000" rIns="0" bIns="18000" anchor="ctr" anchorCtr="0">
            <a:spAutoFit/>
          </a:bodyPr>
          <a:lstStyle/>
          <a:p>
            <a:pPr marL="432" indent="0">
              <a:buNone/>
            </a:pPr>
            <a:r>
              <a:rPr lang="en-US" sz="1800" noProof="0" dirty="0">
                <a:latin typeface="Arial" panose="020B0604020202020204" pitchFamily="34" charset="0"/>
                <a:cs typeface="Arial" panose="020B0604020202020204" pitchFamily="34" charset="0"/>
              </a:rPr>
              <a:t>A potential for a threat source to exploit a vulnerability in some asset, which if it occurs may compromise the security of the asset and cause harm to the asset’s owner.</a:t>
            </a:r>
          </a:p>
        </p:txBody>
      </p:sp>
      <p:sp>
        <p:nvSpPr>
          <p:cNvPr id="8" name="Content Placeholder 7"/>
          <p:cNvSpPr>
            <a:spLocks noGrp="1"/>
          </p:cNvSpPr>
          <p:nvPr>
            <p:ph sz="quarter" idx="17"/>
          </p:nvPr>
        </p:nvSpPr>
        <p:spPr>
          <a:xfrm>
            <a:off x="457201" y="3268600"/>
            <a:ext cx="1607573" cy="313350"/>
          </a:xfrm>
        </p:spPr>
        <p:txBody>
          <a:bodyPr wrap="square" lIns="0" tIns="18000" rIns="0" bIns="18000" anchor="ctr" anchorCtr="0">
            <a:spAutoFit/>
          </a:bodyPr>
          <a:lstStyle/>
          <a:p>
            <a:pPr marL="285750" indent="-285750"/>
            <a:r>
              <a:rPr lang="en-US" sz="1800" noProof="0" dirty="0">
                <a:latin typeface="Arial" panose="020B0604020202020204" pitchFamily="34" charset="0"/>
                <a:cs typeface="Arial" panose="020B0604020202020204" pitchFamily="34" charset="0"/>
              </a:rPr>
              <a:t>Vulnerability:</a:t>
            </a:r>
          </a:p>
        </p:txBody>
      </p:sp>
      <p:sp>
        <p:nvSpPr>
          <p:cNvPr id="9" name="Content Placeholder 8"/>
          <p:cNvSpPr>
            <a:spLocks noGrp="1"/>
          </p:cNvSpPr>
          <p:nvPr>
            <p:ph sz="quarter" idx="18"/>
          </p:nvPr>
        </p:nvSpPr>
        <p:spPr>
          <a:xfrm>
            <a:off x="2500936" y="3268600"/>
            <a:ext cx="6181102" cy="867348"/>
          </a:xfrm>
        </p:spPr>
        <p:txBody>
          <a:bodyPr lIns="0" tIns="18000" rIns="0" bIns="18000" anchor="ctr" anchorCtr="0">
            <a:spAutoFit/>
          </a:bodyPr>
          <a:lstStyle/>
          <a:p>
            <a:pPr marL="432" indent="0">
              <a:buNone/>
            </a:pPr>
            <a:r>
              <a:rPr lang="en-US" sz="1800" noProof="0" dirty="0">
                <a:latin typeface="Arial" panose="020B0604020202020204" pitchFamily="34" charset="0"/>
                <a:cs typeface="Arial" panose="020B0604020202020204" pitchFamily="34" charset="0"/>
              </a:rPr>
              <a:t>A flaw or weakness in an asset’s design, implementation, or operation and management that could be exploited by some threat.</a:t>
            </a:r>
          </a:p>
        </p:txBody>
      </p:sp>
      <p:sp>
        <p:nvSpPr>
          <p:cNvPr id="10" name="Content Placeholder 9"/>
          <p:cNvSpPr>
            <a:spLocks noGrp="1"/>
          </p:cNvSpPr>
          <p:nvPr>
            <p:ph sz="quarter" idx="19"/>
          </p:nvPr>
        </p:nvSpPr>
        <p:spPr>
          <a:xfrm>
            <a:off x="457200" y="4486656"/>
            <a:ext cx="801329" cy="313350"/>
          </a:xfrm>
        </p:spPr>
        <p:txBody>
          <a:bodyPr wrap="square" lIns="0" tIns="18000" rIns="0" bIns="18000" anchor="ctr" anchorCtr="0">
            <a:spAutoFit/>
          </a:bodyPr>
          <a:lstStyle/>
          <a:p>
            <a:pPr marL="285750" indent="-285750"/>
            <a:r>
              <a:rPr lang="en-US" sz="1800" noProof="0" dirty="0">
                <a:latin typeface="Arial" panose="020B0604020202020204" pitchFamily="34" charset="0"/>
                <a:cs typeface="Arial" panose="020B0604020202020204" pitchFamily="34" charset="0"/>
              </a:rPr>
              <a:t>Risk:</a:t>
            </a:r>
          </a:p>
        </p:txBody>
      </p:sp>
      <p:sp>
        <p:nvSpPr>
          <p:cNvPr id="11" name="Content Placeholder 10"/>
          <p:cNvSpPr>
            <a:spLocks noGrp="1"/>
          </p:cNvSpPr>
          <p:nvPr>
            <p:ph sz="quarter" idx="20"/>
          </p:nvPr>
        </p:nvSpPr>
        <p:spPr>
          <a:xfrm>
            <a:off x="2507847" y="4251977"/>
            <a:ext cx="6176340" cy="1613706"/>
          </a:xfrm>
        </p:spPr>
        <p:txBody>
          <a:bodyPr wrap="square" lIns="0" tIns="18000" rIns="0" bIns="18000" anchor="ctr" anchorCtr="0">
            <a:spAutoFit/>
          </a:bodyPr>
          <a:lstStyle/>
          <a:p>
            <a:pPr marL="432" indent="0">
              <a:buNone/>
            </a:pPr>
            <a:r>
              <a:rPr lang="en-US" sz="1800" noProof="0" dirty="0">
                <a:latin typeface="Arial" panose="020B0604020202020204" pitchFamily="34" charset="0"/>
                <a:cs typeface="Arial" panose="020B0604020202020204" pitchFamily="34" charset="0"/>
              </a:rPr>
              <a:t>The potential for loss computed as the combination of the likelihood that a given threat exploits some vulnerability to an asset and the magnitude of harmful consequence that results to the asset’s owner.</a:t>
            </a:r>
          </a:p>
          <a:p>
            <a:pPr marL="432" indent="0">
              <a:buNone/>
            </a:pPr>
            <a:r>
              <a:rPr lang="en-US" sz="1800" dirty="0">
                <a:latin typeface="Arial" panose="020B0604020202020204" pitchFamily="34" charset="0"/>
                <a:cs typeface="Arial" panose="020B0604020202020204" pitchFamily="34" charset="0"/>
              </a:rPr>
              <a:t>Also, inherent risk and target risk</a:t>
            </a:r>
            <a:endParaRPr lang="en-US" sz="1800" noProof="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3EE5E7C7-DC29-B98D-0DC7-A42DF0A35B52}"/>
              </a:ext>
            </a:extLst>
          </p:cNvPr>
          <p:cNvSpPr txBox="1"/>
          <p:nvPr/>
        </p:nvSpPr>
        <p:spPr>
          <a:xfrm>
            <a:off x="669636" y="5925145"/>
            <a:ext cx="8132618" cy="307777"/>
          </a:xfrm>
          <a:prstGeom prst="rect">
            <a:avLst/>
          </a:prstGeom>
          <a:noFill/>
          <a:ln w="12700">
            <a:noFill/>
          </a:ln>
        </p:spPr>
        <p:txBody>
          <a:bodyPr wrap="square" rtlCol="0">
            <a:spAutoFit/>
          </a:bodyPr>
          <a:lstStyle/>
          <a:p>
            <a:r>
              <a:rPr lang="en-US" sz="1400" dirty="0"/>
              <a:t>“Threat” and “risk” are often used interchangeably; there are conflicting definitions for these terms</a:t>
            </a:r>
          </a:p>
        </p:txBody>
      </p:sp>
      <p:sp>
        <p:nvSpPr>
          <p:cNvPr id="12" name="TextBox 11">
            <a:extLst>
              <a:ext uri="{FF2B5EF4-FFF2-40B4-BE49-F238E27FC236}">
                <a16:creationId xmlns:a16="http://schemas.microsoft.com/office/drawing/2014/main" id="{87496D1C-82E1-915A-C9BB-7AA80E0C9D50}"/>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3951175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029"/>
            <a:ext cx="8229600" cy="590349"/>
          </a:xfrm>
        </p:spPr>
        <p:txBody>
          <a:bodyPr lIns="0" tIns="18000" rIns="0" bIns="18000" anchor="ctr" anchorCtr="0">
            <a:spAutoFit/>
          </a:bodyPr>
          <a:lstStyle/>
          <a:p>
            <a:r>
              <a:rPr lang="en-US" noProof="0" dirty="0"/>
              <a:t>Threat Identification</a:t>
            </a:r>
          </a:p>
        </p:txBody>
      </p:sp>
      <p:sp>
        <p:nvSpPr>
          <p:cNvPr id="4" name="Content Placeholder 3"/>
          <p:cNvSpPr>
            <a:spLocks noGrp="1"/>
          </p:cNvSpPr>
          <p:nvPr>
            <p:ph sz="quarter" idx="13"/>
          </p:nvPr>
        </p:nvSpPr>
        <p:spPr>
          <a:xfrm>
            <a:off x="457200" y="1005420"/>
            <a:ext cx="8224838" cy="3898947"/>
          </a:xfrm>
        </p:spPr>
        <p:txBody>
          <a:bodyPr lIns="0" tIns="18000" rIns="0" bIns="18000" anchor="ctr" anchorCtr="0">
            <a:spAutoFit/>
          </a:bodyPr>
          <a:lstStyle/>
          <a:p>
            <a:pPr marL="342900" indent="-342900">
              <a:spcBef>
                <a:spcPts val="600"/>
              </a:spcBef>
            </a:pPr>
            <a:r>
              <a:rPr lang="en-US" noProof="0" dirty="0">
                <a:solidFill>
                  <a:schemeClr val="tx1"/>
                </a:solidFill>
                <a:latin typeface="Arial" panose="020B0604020202020204" pitchFamily="34" charset="0"/>
                <a:cs typeface="Arial" panose="020B0604020202020204" pitchFamily="34" charset="0"/>
              </a:rPr>
              <a:t>A threat is:</a:t>
            </a:r>
          </a:p>
          <a:p>
            <a:pPr marL="342900" indent="-342900">
              <a:spcBef>
                <a:spcPts val="600"/>
              </a:spcBef>
            </a:pPr>
            <a:r>
              <a:rPr lang="en-US" noProof="0" dirty="0">
                <a:solidFill>
                  <a:schemeClr val="tx1"/>
                </a:solidFill>
                <a:latin typeface="Arial" panose="020B0604020202020204" pitchFamily="34" charset="0"/>
                <a:cs typeface="Arial" panose="020B0604020202020204" pitchFamily="34" charset="0"/>
              </a:rPr>
              <a:t>Anything that might hinder or prevent an asset from providing appropriate levels of the key security services</a:t>
            </a:r>
          </a:p>
          <a:p>
            <a:pPr marL="829818" lvl="1" indent="-342900"/>
            <a:r>
              <a:rPr lang="en-US" noProof="0" dirty="0">
                <a:solidFill>
                  <a:schemeClr val="tx1"/>
                </a:solidFill>
                <a:latin typeface="Arial" panose="020B0604020202020204" pitchFamily="34" charset="0"/>
                <a:cs typeface="Arial" panose="020B0604020202020204" pitchFamily="34" charset="0"/>
              </a:rPr>
              <a:t>Integrity</a:t>
            </a:r>
          </a:p>
          <a:p>
            <a:pPr marL="829818" lvl="1" indent="-342900"/>
            <a:r>
              <a:rPr lang="en-US" noProof="0" dirty="0">
                <a:solidFill>
                  <a:schemeClr val="tx1"/>
                </a:solidFill>
                <a:latin typeface="Arial" panose="020B0604020202020204" pitchFamily="34" charset="0"/>
                <a:cs typeface="Arial" panose="020B0604020202020204" pitchFamily="34" charset="0"/>
              </a:rPr>
              <a:t>Availability</a:t>
            </a:r>
          </a:p>
          <a:p>
            <a:pPr marL="829818" lvl="1" indent="-342900"/>
            <a:r>
              <a:rPr lang="en-US" noProof="0" dirty="0">
                <a:solidFill>
                  <a:schemeClr val="tx1"/>
                </a:solidFill>
                <a:latin typeface="Arial" panose="020B0604020202020204" pitchFamily="34" charset="0"/>
                <a:cs typeface="Arial" panose="020B0604020202020204" pitchFamily="34" charset="0"/>
              </a:rPr>
              <a:t>Accountability</a:t>
            </a:r>
          </a:p>
          <a:p>
            <a:pPr marL="829818" lvl="1" indent="-342900"/>
            <a:r>
              <a:rPr lang="en-US" noProof="0" dirty="0">
                <a:solidFill>
                  <a:schemeClr val="tx1"/>
                </a:solidFill>
                <a:latin typeface="Arial" panose="020B0604020202020204" pitchFamily="34" charset="0"/>
                <a:cs typeface="Arial" panose="020B0604020202020204" pitchFamily="34" charset="0"/>
              </a:rPr>
              <a:t>Authenticity</a:t>
            </a:r>
          </a:p>
          <a:p>
            <a:pPr marL="829818" lvl="1" indent="-342900"/>
            <a:r>
              <a:rPr lang="en-US" noProof="0" dirty="0">
                <a:solidFill>
                  <a:schemeClr val="tx1"/>
                </a:solidFill>
                <a:latin typeface="Arial" panose="020B0604020202020204" pitchFamily="34" charset="0"/>
                <a:cs typeface="Arial" panose="020B0604020202020204" pitchFamily="34" charset="0"/>
              </a:rPr>
              <a:t>Reliability</a:t>
            </a:r>
          </a:p>
          <a:p>
            <a:pPr marL="829818" lvl="1" indent="-342900"/>
            <a:r>
              <a:rPr lang="en-US" noProof="0" dirty="0">
                <a:solidFill>
                  <a:schemeClr val="tx1"/>
                </a:solidFill>
                <a:latin typeface="Arial" panose="020B0604020202020204" pitchFamily="34" charset="0"/>
                <a:cs typeface="Arial" panose="020B0604020202020204" pitchFamily="34" charset="0"/>
              </a:rPr>
              <a:t>Confidentiality</a:t>
            </a:r>
          </a:p>
        </p:txBody>
      </p:sp>
    </p:spTree>
    <p:extLst>
      <p:ext uri="{BB962C8B-B14F-4D97-AF65-F5344CB8AC3E}">
        <p14:creationId xmlns:p14="http://schemas.microsoft.com/office/powerpoint/2010/main" val="20486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028"/>
            <a:ext cx="8229600" cy="590349"/>
          </a:xfrm>
        </p:spPr>
        <p:txBody>
          <a:bodyPr lIns="0" tIns="18000" rIns="0" bIns="18000" anchor="ctr" anchorCtr="0">
            <a:spAutoFit/>
          </a:bodyPr>
          <a:lstStyle/>
          <a:p>
            <a:r>
              <a:rPr lang="en-US" noProof="0" dirty="0"/>
              <a:t>Threat Sources</a:t>
            </a:r>
          </a:p>
        </p:txBody>
      </p:sp>
      <p:sp>
        <p:nvSpPr>
          <p:cNvPr id="4" name="Content Placeholder 3"/>
          <p:cNvSpPr>
            <a:spLocks noGrp="1"/>
          </p:cNvSpPr>
          <p:nvPr>
            <p:ph sz="quarter" idx="13"/>
          </p:nvPr>
        </p:nvSpPr>
        <p:spPr>
          <a:xfrm>
            <a:off x="457200" y="999246"/>
            <a:ext cx="8224837" cy="5237775"/>
          </a:xfrm>
        </p:spPr>
        <p:txBody>
          <a:bodyPr lIns="0" tIns="18000" rIns="0" bIns="18000" anchor="ctr" anchorCtr="0">
            <a:spAutoFit/>
          </a:bodyPr>
          <a:lstStyle/>
          <a:p>
            <a:pPr marL="342900" indent="-342900">
              <a:spcBef>
                <a:spcPts val="600"/>
              </a:spcBef>
            </a:pPr>
            <a:r>
              <a:rPr lang="en-US" noProof="0" dirty="0">
                <a:latin typeface="Arial" panose="020B0604020202020204" pitchFamily="34" charset="0"/>
                <a:cs typeface="Arial" panose="020B0604020202020204" pitchFamily="34" charset="0"/>
              </a:rPr>
              <a:t>Threats may be</a:t>
            </a:r>
          </a:p>
          <a:p>
            <a:pPr marL="829818" lvl="1" indent="-342900"/>
            <a:r>
              <a:rPr lang="en-US" noProof="0" dirty="0">
                <a:latin typeface="Arial" panose="020B0604020202020204" pitchFamily="34" charset="0"/>
                <a:cs typeface="Arial" panose="020B0604020202020204" pitchFamily="34" charset="0"/>
              </a:rPr>
              <a:t>Natural “acts of God”</a:t>
            </a:r>
          </a:p>
          <a:p>
            <a:pPr marL="829818" lvl="1" indent="-342900"/>
            <a:r>
              <a:rPr lang="en-US" noProof="0" dirty="0">
                <a:latin typeface="Arial" panose="020B0604020202020204" pitchFamily="34" charset="0"/>
                <a:cs typeface="Arial" panose="020B0604020202020204" pitchFamily="34" charset="0"/>
              </a:rPr>
              <a:t>Man-made</a:t>
            </a:r>
          </a:p>
          <a:p>
            <a:pPr marL="829818" lvl="1" indent="-342900"/>
            <a:r>
              <a:rPr lang="en-US" noProof="0" dirty="0">
                <a:latin typeface="Arial" panose="020B0604020202020204" pitchFamily="34" charset="0"/>
                <a:cs typeface="Arial" panose="020B0604020202020204" pitchFamily="34" charset="0"/>
              </a:rPr>
              <a:t>Accidental or deliberate</a:t>
            </a:r>
          </a:p>
          <a:p>
            <a:pPr marL="342900" indent="-342900">
              <a:spcBef>
                <a:spcPts val="600"/>
              </a:spcBef>
            </a:pPr>
            <a:r>
              <a:rPr lang="en-US" b="1" noProof="0" dirty="0">
                <a:latin typeface="Arial" panose="020B0604020202020204" pitchFamily="34" charset="0"/>
                <a:cs typeface="Arial" panose="020B0604020202020204" pitchFamily="34" charset="0"/>
              </a:rPr>
              <a:t>Evaluation of human threat sources should consider</a:t>
            </a:r>
            <a:r>
              <a:rPr lang="en-US" noProof="0" dirty="0">
                <a:latin typeface="Arial" panose="020B0604020202020204" pitchFamily="34" charset="0"/>
                <a:cs typeface="Arial" panose="020B0604020202020204" pitchFamily="34" charset="0"/>
              </a:rPr>
              <a:t>:</a:t>
            </a:r>
          </a:p>
          <a:p>
            <a:pPr marL="829818" lvl="1" indent="-342900"/>
            <a:r>
              <a:rPr lang="en-US" noProof="0" dirty="0">
                <a:latin typeface="Arial" panose="020B0604020202020204" pitchFamily="34" charset="0"/>
                <a:cs typeface="Arial" panose="020B0604020202020204" pitchFamily="34" charset="0"/>
              </a:rPr>
              <a:t>Motivation</a:t>
            </a:r>
          </a:p>
          <a:p>
            <a:pPr marL="829818" lvl="1" indent="-342900"/>
            <a:r>
              <a:rPr lang="en-US" noProof="0" dirty="0">
                <a:latin typeface="Arial" panose="020B0604020202020204" pitchFamily="34" charset="0"/>
                <a:cs typeface="Arial" panose="020B0604020202020204" pitchFamily="34" charset="0"/>
              </a:rPr>
              <a:t>Capability</a:t>
            </a:r>
          </a:p>
          <a:p>
            <a:pPr marL="829818" lvl="1" indent="-342900"/>
            <a:r>
              <a:rPr lang="en-US" noProof="0" dirty="0">
                <a:latin typeface="Arial" panose="020B0604020202020204" pitchFamily="34" charset="0"/>
                <a:cs typeface="Arial" panose="020B0604020202020204" pitchFamily="34" charset="0"/>
              </a:rPr>
              <a:t>Resources</a:t>
            </a:r>
          </a:p>
          <a:p>
            <a:pPr marL="829818" lvl="1" indent="-342900"/>
            <a:r>
              <a:rPr lang="en-US" noProof="0" dirty="0">
                <a:latin typeface="Arial" panose="020B0604020202020204" pitchFamily="34" charset="0"/>
                <a:cs typeface="Arial" panose="020B0604020202020204" pitchFamily="34" charset="0"/>
              </a:rPr>
              <a:t>Probability of attack</a:t>
            </a:r>
          </a:p>
          <a:p>
            <a:pPr marL="829818" lvl="1" indent="-342900"/>
            <a:r>
              <a:rPr lang="en-US" noProof="0" dirty="0">
                <a:latin typeface="Arial" panose="020B0604020202020204" pitchFamily="34" charset="0"/>
                <a:cs typeface="Arial" panose="020B0604020202020204" pitchFamily="34" charset="0"/>
              </a:rPr>
              <a:t>Deterrence</a:t>
            </a:r>
          </a:p>
          <a:p>
            <a:pPr marL="342900" indent="-342900">
              <a:spcBef>
                <a:spcPts val="600"/>
              </a:spcBef>
            </a:pPr>
            <a:r>
              <a:rPr lang="en-US" noProof="0" dirty="0">
                <a:latin typeface="Arial" panose="020B0604020202020204" pitchFamily="34" charset="0"/>
                <a:cs typeface="Arial" panose="020B0604020202020204" pitchFamily="34" charset="0"/>
              </a:rPr>
              <a:t>Any previous experience of attacks seen by the organization also needs to be considered</a:t>
            </a:r>
          </a:p>
        </p:txBody>
      </p:sp>
      <p:sp>
        <p:nvSpPr>
          <p:cNvPr id="3" name="TextBox 2">
            <a:extLst>
              <a:ext uri="{FF2B5EF4-FFF2-40B4-BE49-F238E27FC236}">
                <a16:creationId xmlns:a16="http://schemas.microsoft.com/office/drawing/2014/main" id="{1CEC75FD-212E-34F1-5E62-025F3830DD24}"/>
              </a:ext>
            </a:extLst>
          </p:cNvPr>
          <p:cNvSpPr txBox="1"/>
          <p:nvPr/>
        </p:nvSpPr>
        <p:spPr>
          <a:xfrm>
            <a:off x="5432508" y="1076501"/>
            <a:ext cx="2736304" cy="1938992"/>
          </a:xfrm>
          <a:prstGeom prst="rect">
            <a:avLst/>
          </a:prstGeom>
          <a:noFill/>
          <a:ln>
            <a:noFill/>
          </a:ln>
        </p:spPr>
        <p:txBody>
          <a:bodyPr wrap="square" rtlCol="0">
            <a:spAutoFit/>
          </a:bodyPr>
          <a:lstStyle/>
          <a:p>
            <a:r>
              <a:rPr lang="en-US" sz="2000" dirty="0">
                <a:latin typeface="Calibri" panose="020F0502020204030204" pitchFamily="34" charset="0"/>
              </a:rPr>
              <a:t>Who and what causes a threat to an asset?</a:t>
            </a:r>
          </a:p>
          <a:p>
            <a:endParaRPr lang="en-US" sz="2000" dirty="0">
              <a:latin typeface="Calibri" panose="020F0502020204030204" pitchFamily="34" charset="0"/>
            </a:endParaRPr>
          </a:p>
          <a:p>
            <a:r>
              <a:rPr lang="en-US" sz="2000" dirty="0">
                <a:latin typeface="Calibri" panose="020F0502020204030204" pitchFamily="34" charset="0"/>
              </a:rPr>
              <a:t>Many publications listing threats</a:t>
            </a:r>
          </a:p>
          <a:p>
            <a:endParaRPr lang="en-US" sz="2000" dirty="0">
              <a:latin typeface="Calibri" panose="020F0502020204030204" pitchFamily="34" charset="0"/>
            </a:endParaRPr>
          </a:p>
        </p:txBody>
      </p:sp>
      <p:sp>
        <p:nvSpPr>
          <p:cNvPr id="6" name="TextBox 5">
            <a:extLst>
              <a:ext uri="{FF2B5EF4-FFF2-40B4-BE49-F238E27FC236}">
                <a16:creationId xmlns:a16="http://schemas.microsoft.com/office/drawing/2014/main" id="{BEB45169-0C26-BCA7-E44C-2FE1F9B9585A}"/>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1854654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028"/>
            <a:ext cx="8229600" cy="590349"/>
          </a:xfrm>
        </p:spPr>
        <p:txBody>
          <a:bodyPr lIns="0" tIns="18000" rIns="0" bIns="18000" anchor="ctr" anchorCtr="0">
            <a:spAutoFit/>
          </a:bodyPr>
          <a:lstStyle/>
          <a:p>
            <a:r>
              <a:rPr lang="en-US" noProof="0" dirty="0"/>
              <a:t>Vulnerability Identification</a:t>
            </a:r>
          </a:p>
        </p:txBody>
      </p:sp>
      <p:sp>
        <p:nvSpPr>
          <p:cNvPr id="3" name="Content Placeholder 2"/>
          <p:cNvSpPr>
            <a:spLocks noGrp="1"/>
          </p:cNvSpPr>
          <p:nvPr>
            <p:ph sz="quarter" idx="13"/>
          </p:nvPr>
        </p:nvSpPr>
        <p:spPr>
          <a:xfrm>
            <a:off x="457200" y="1012575"/>
            <a:ext cx="8185355" cy="3221839"/>
          </a:xfrm>
        </p:spPr>
        <p:txBody>
          <a:bodyPr wrap="square" lIns="0" tIns="18000" rIns="0" bIns="18000" anchor="ctr" anchorCtr="0">
            <a:spAutoFit/>
          </a:bodyPr>
          <a:lstStyle/>
          <a:p>
            <a:pPr marL="342900" indent="-342900">
              <a:spcBef>
                <a:spcPts val="600"/>
              </a:spcBef>
            </a:pPr>
            <a:r>
              <a:rPr lang="en-US" noProof="0" dirty="0">
                <a:latin typeface="Arial" panose="020B0604020202020204" pitchFamily="34" charset="0"/>
                <a:cs typeface="Arial" panose="020B0604020202020204" pitchFamily="34" charset="0"/>
              </a:rPr>
              <a:t>Identify exploitable flaws or weaknesses in organization’s </a:t>
            </a:r>
            <a:r>
              <a:rPr lang="en-US" spc="-300" noProof="0" dirty="0">
                <a:latin typeface="Arial" panose="020B0604020202020204" pitchFamily="34" charset="0"/>
                <a:cs typeface="Arial" panose="020B0604020202020204" pitchFamily="34" charset="0"/>
              </a:rPr>
              <a:t>I </a:t>
            </a:r>
            <a:r>
              <a:rPr lang="en-US" noProof="0" dirty="0">
                <a:latin typeface="Arial" panose="020B0604020202020204" pitchFamily="34" charset="0"/>
                <a:cs typeface="Arial" panose="020B0604020202020204" pitchFamily="34" charset="0"/>
              </a:rPr>
              <a:t>T systems or processes</a:t>
            </a:r>
          </a:p>
          <a:p>
            <a:pPr marL="829818" lvl="1" indent="-342900"/>
            <a:r>
              <a:rPr lang="en-US" noProof="0" dirty="0">
                <a:latin typeface="Arial" panose="020B0604020202020204" pitchFamily="34" charset="0"/>
                <a:cs typeface="Arial" panose="020B0604020202020204" pitchFamily="34" charset="0"/>
              </a:rPr>
              <a:t>Determines applicability and significance of threat to organization</a:t>
            </a:r>
          </a:p>
          <a:p>
            <a:pPr marL="342900" indent="-342900">
              <a:spcBef>
                <a:spcPts val="600"/>
              </a:spcBef>
            </a:pPr>
            <a:r>
              <a:rPr lang="en-US" noProof="0" dirty="0">
                <a:latin typeface="Arial" panose="020B0604020202020204" pitchFamily="34" charset="0"/>
                <a:cs typeface="Arial" panose="020B0604020202020204" pitchFamily="34" charset="0"/>
              </a:rPr>
              <a:t>Need combination of threat and vulnerability to create a risk to an asset</a:t>
            </a:r>
          </a:p>
          <a:p>
            <a:pPr marL="342900" indent="-342900">
              <a:spcBef>
                <a:spcPts val="600"/>
              </a:spcBef>
            </a:pPr>
            <a:r>
              <a:rPr lang="en-US" noProof="0" dirty="0">
                <a:latin typeface="Arial" panose="020B0604020202020204" pitchFamily="34" charset="0"/>
                <a:cs typeface="Arial" panose="020B0604020202020204" pitchFamily="34" charset="0"/>
              </a:rPr>
              <a:t>Outcome should be a list of threats and vulnerabilities with brief descriptions of how and why they might occur</a:t>
            </a:r>
          </a:p>
        </p:txBody>
      </p:sp>
    </p:spTree>
    <p:extLst>
      <p:ext uri="{BB962C8B-B14F-4D97-AF65-F5344CB8AC3E}">
        <p14:creationId xmlns:p14="http://schemas.microsoft.com/office/powerpoint/2010/main" val="1903617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97B775-0794-4BA9-ABF2-E309392B7738}"/>
              </a:ext>
            </a:extLst>
          </p:cNvPr>
          <p:cNvSpPr>
            <a:spLocks noGrp="1"/>
          </p:cNvSpPr>
          <p:nvPr>
            <p:ph type="title"/>
          </p:nvPr>
        </p:nvSpPr>
        <p:spPr>
          <a:xfrm>
            <a:off x="457200" y="223028"/>
            <a:ext cx="8229600" cy="590349"/>
          </a:xfrm>
        </p:spPr>
        <p:txBody>
          <a:bodyPr lIns="0" tIns="18000" rIns="0" bIns="18000" anchor="ctr" anchorCtr="0">
            <a:spAutoFit/>
          </a:bodyPr>
          <a:lstStyle/>
          <a:p>
            <a:r>
              <a:rPr lang="en-US" noProof="0" dirty="0"/>
              <a:t>Analyze Risks</a:t>
            </a:r>
          </a:p>
        </p:txBody>
      </p:sp>
      <p:sp>
        <p:nvSpPr>
          <p:cNvPr id="5" name="Content Placeholder 4">
            <a:extLst>
              <a:ext uri="{FF2B5EF4-FFF2-40B4-BE49-F238E27FC236}">
                <a16:creationId xmlns:a16="http://schemas.microsoft.com/office/drawing/2014/main" id="{9C7FC28D-6F6F-4A42-A612-C546F7015249}"/>
              </a:ext>
            </a:extLst>
          </p:cNvPr>
          <p:cNvSpPr>
            <a:spLocks noGrp="1"/>
          </p:cNvSpPr>
          <p:nvPr>
            <p:ph sz="quarter" idx="13"/>
          </p:nvPr>
        </p:nvSpPr>
        <p:spPr>
          <a:xfrm>
            <a:off x="457680" y="1019772"/>
            <a:ext cx="8229600" cy="1667567"/>
          </a:xfrm>
        </p:spPr>
        <p:txBody>
          <a:bodyPr lIns="0" tIns="18000" rIns="0" bIns="18000" anchor="ctr" anchorCtr="0">
            <a:spAutoFit/>
          </a:bodyPr>
          <a:lstStyle/>
          <a:p>
            <a:pPr marL="342900" indent="-342900">
              <a:spcBef>
                <a:spcPts val="600"/>
              </a:spcBef>
              <a:buClr>
                <a:schemeClr val="tx2"/>
              </a:buClr>
            </a:pPr>
            <a:r>
              <a:rPr lang="en-US" noProof="0" dirty="0">
                <a:latin typeface="Arial" panose="020B0604020202020204" pitchFamily="34" charset="0"/>
                <a:cs typeface="Arial" panose="020B0604020202020204" pitchFamily="34" charset="0"/>
              </a:rPr>
              <a:t>Specify likelihood of occurrence of each identified threat to asset given existing controls</a:t>
            </a:r>
          </a:p>
          <a:p>
            <a:pPr marL="342900" indent="-342900">
              <a:spcBef>
                <a:spcPts val="600"/>
              </a:spcBef>
              <a:buClr>
                <a:schemeClr val="tx2"/>
              </a:buClr>
            </a:pPr>
            <a:r>
              <a:rPr lang="en-US" noProof="0" dirty="0">
                <a:latin typeface="Arial" panose="020B0604020202020204" pitchFamily="34" charset="0"/>
                <a:cs typeface="Arial" panose="020B0604020202020204" pitchFamily="34" charset="0"/>
              </a:rPr>
              <a:t>Specify consequence should threat occur</a:t>
            </a:r>
          </a:p>
          <a:p>
            <a:pPr marL="342900" indent="-342900">
              <a:spcBef>
                <a:spcPts val="600"/>
              </a:spcBef>
              <a:buClr>
                <a:schemeClr val="tx2"/>
              </a:buClr>
            </a:pPr>
            <a:r>
              <a:rPr lang="en-US" noProof="0" dirty="0">
                <a:latin typeface="Arial" panose="020B0604020202020204" pitchFamily="34" charset="0"/>
                <a:cs typeface="Arial" panose="020B0604020202020204" pitchFamily="34" charset="0"/>
              </a:rPr>
              <a:t>Derive overall risk rating for each threat</a:t>
            </a:r>
          </a:p>
        </p:txBody>
      </p:sp>
      <p:sp>
        <p:nvSpPr>
          <p:cNvPr id="6" name="Content Placeholder 5">
            <a:extLst>
              <a:ext uri="{FF2B5EF4-FFF2-40B4-BE49-F238E27FC236}">
                <a16:creationId xmlns:a16="http://schemas.microsoft.com/office/drawing/2014/main" id="{EAFCDE6F-5D8F-48B6-A288-D28676F55863}"/>
              </a:ext>
            </a:extLst>
          </p:cNvPr>
          <p:cNvSpPr>
            <a:spLocks noGrp="1"/>
          </p:cNvSpPr>
          <p:nvPr>
            <p:ph sz="quarter" idx="14"/>
          </p:nvPr>
        </p:nvSpPr>
        <p:spPr>
          <a:xfrm>
            <a:off x="462271" y="2764203"/>
            <a:ext cx="697936" cy="405683"/>
          </a:xfrm>
        </p:spPr>
        <p:txBody>
          <a:bodyPr wrap="square" lIns="0" tIns="18000" rIns="0" bIns="18000" anchor="ctr" anchorCtr="0">
            <a:spAutoFit/>
          </a:bodyPr>
          <a:lstStyle/>
          <a:p>
            <a:pPr marL="829818" lvl="1" indent="-342900"/>
            <a:r>
              <a:rPr lang="en-US" noProof="0" dirty="0">
                <a:latin typeface="Arial" panose="020B0604020202020204" pitchFamily="34" charset="0"/>
                <a:cs typeface="Arial" panose="020B0604020202020204" pitchFamily="34" charset="0"/>
              </a:rPr>
              <a:t>  </a:t>
            </a:r>
          </a:p>
        </p:txBody>
      </p:sp>
      <p:graphicFrame>
        <p:nvGraphicFramePr>
          <p:cNvPr id="9" name="Object 8" descr="Risk = probability threat occurs times cost to organization.">
            <a:extLst>
              <a:ext uri="{FF2B5EF4-FFF2-40B4-BE49-F238E27FC236}">
                <a16:creationId xmlns:a16="http://schemas.microsoft.com/office/drawing/2014/main" id="{1FC27EBE-D46F-4CBB-A688-E2516C4EDBA4}"/>
              </a:ext>
            </a:extLst>
          </p:cNvPr>
          <p:cNvGraphicFramePr>
            <a:graphicFrameLocks noChangeAspect="1"/>
          </p:cNvGraphicFramePr>
          <p:nvPr>
            <p:extLst>
              <p:ext uri="{D42A27DB-BD31-4B8C-83A1-F6EECF244321}">
                <p14:modId xmlns:p14="http://schemas.microsoft.com/office/powerpoint/2010/main" val="544574899"/>
              </p:ext>
            </p:extLst>
          </p:nvPr>
        </p:nvGraphicFramePr>
        <p:xfrm>
          <a:off x="1315325" y="2816585"/>
          <a:ext cx="7073020" cy="399949"/>
        </p:xfrm>
        <a:graphic>
          <a:graphicData uri="http://schemas.openxmlformats.org/presentationml/2006/ole">
            <mc:AlternateContent xmlns:mc="http://schemas.openxmlformats.org/markup-compatibility/2006">
              <mc:Choice xmlns:v="urn:schemas-microsoft-com:vml" Requires="v">
                <p:oleObj name="Equation" r:id="rId3" imgW="3593880" imgH="203040" progId="Equation.DSMT4">
                  <p:embed/>
                </p:oleObj>
              </mc:Choice>
              <mc:Fallback>
                <p:oleObj name="Equation" r:id="rId3" imgW="3593880" imgH="203040" progId="Equation.DSMT4">
                  <p:embed/>
                  <p:pic>
                    <p:nvPicPr>
                      <p:cNvPr id="0" name=""/>
                      <p:cNvPicPr/>
                      <p:nvPr/>
                    </p:nvPicPr>
                    <p:blipFill>
                      <a:blip r:embed="rId4"/>
                      <a:stretch>
                        <a:fillRect/>
                      </a:stretch>
                    </p:blipFill>
                    <p:spPr>
                      <a:xfrm>
                        <a:off x="1315325" y="2816585"/>
                        <a:ext cx="7073020" cy="399949"/>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D86744B2-49B4-422D-8FE1-DFFBEB8D765A}"/>
              </a:ext>
            </a:extLst>
          </p:cNvPr>
          <p:cNvSpPr>
            <a:spLocks noGrp="1"/>
          </p:cNvSpPr>
          <p:nvPr>
            <p:ph sz="quarter" idx="15"/>
          </p:nvPr>
        </p:nvSpPr>
        <p:spPr>
          <a:xfrm>
            <a:off x="457680" y="3292611"/>
            <a:ext cx="8224358" cy="1221291"/>
          </a:xfrm>
        </p:spPr>
        <p:txBody>
          <a:bodyPr wrap="square" lIns="0" tIns="18000" rIns="0" bIns="18000" anchor="ctr" anchorCtr="0">
            <a:spAutoFit/>
          </a:bodyPr>
          <a:lstStyle/>
          <a:p>
            <a:pPr marL="342900" indent="-342900">
              <a:spcBef>
                <a:spcPts val="600"/>
              </a:spcBef>
              <a:buClr>
                <a:schemeClr val="tx2"/>
              </a:buClr>
            </a:pPr>
            <a:r>
              <a:rPr lang="en-US" noProof="0" dirty="0">
                <a:latin typeface="Arial" panose="020B0604020202020204" pitchFamily="34" charset="0"/>
                <a:cs typeface="Arial" panose="020B0604020202020204" pitchFamily="34" charset="0"/>
              </a:rPr>
              <a:t>Hard to determine accurate probabilities and realistic cost consequences</a:t>
            </a:r>
          </a:p>
          <a:p>
            <a:pPr marL="342900" indent="-342900">
              <a:spcBef>
                <a:spcPts val="600"/>
              </a:spcBef>
              <a:buClr>
                <a:schemeClr val="tx2"/>
              </a:buClr>
            </a:pPr>
            <a:r>
              <a:rPr lang="en-US" noProof="0" dirty="0">
                <a:latin typeface="Arial" panose="020B0604020202020204" pitchFamily="34" charset="0"/>
                <a:cs typeface="Arial" panose="020B0604020202020204" pitchFamily="34" charset="0"/>
              </a:rPr>
              <a:t>Use qualitative, not quantitative, ratings</a:t>
            </a:r>
          </a:p>
        </p:txBody>
      </p:sp>
    </p:spTree>
    <p:extLst>
      <p:ext uri="{BB962C8B-B14F-4D97-AF65-F5344CB8AC3E}">
        <p14:creationId xmlns:p14="http://schemas.microsoft.com/office/powerpoint/2010/main" val="381729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99210-A504-B9DC-DCAB-D3BCE24DEAE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88A545F-410B-CB1F-D278-D2ACB6B4C4AF}"/>
              </a:ext>
            </a:extLst>
          </p:cNvPr>
          <p:cNvSpPr>
            <a:spLocks noGrp="1"/>
          </p:cNvSpPr>
          <p:nvPr>
            <p:ph type="title"/>
          </p:nvPr>
        </p:nvSpPr>
        <p:spPr>
          <a:xfrm>
            <a:off x="457200" y="223028"/>
            <a:ext cx="8229600" cy="590349"/>
          </a:xfrm>
        </p:spPr>
        <p:txBody>
          <a:bodyPr lIns="0" tIns="18000" rIns="0" bIns="18000" anchor="ctr" anchorCtr="0">
            <a:spAutoFit/>
          </a:bodyPr>
          <a:lstStyle/>
          <a:p>
            <a:r>
              <a:rPr lang="en-US" noProof="0" dirty="0"/>
              <a:t>Analyze Risks</a:t>
            </a:r>
          </a:p>
        </p:txBody>
      </p:sp>
      <p:sp>
        <p:nvSpPr>
          <p:cNvPr id="5" name="Content Placeholder 4">
            <a:extLst>
              <a:ext uri="{FF2B5EF4-FFF2-40B4-BE49-F238E27FC236}">
                <a16:creationId xmlns:a16="http://schemas.microsoft.com/office/drawing/2014/main" id="{24168BD1-8804-3AB5-367F-71CA1C3356BF}"/>
              </a:ext>
            </a:extLst>
          </p:cNvPr>
          <p:cNvSpPr>
            <a:spLocks noGrp="1"/>
          </p:cNvSpPr>
          <p:nvPr>
            <p:ph sz="quarter" idx="13"/>
          </p:nvPr>
        </p:nvSpPr>
        <p:spPr>
          <a:xfrm>
            <a:off x="457680" y="1010353"/>
            <a:ext cx="8229600" cy="5214692"/>
          </a:xfrm>
        </p:spPr>
        <p:txBody>
          <a:bodyPr lIns="0" tIns="18000" rIns="0" bIns="18000" anchor="ctr" anchorCtr="0">
            <a:spAutoFit/>
          </a:bodyPr>
          <a:lstStyle/>
          <a:p>
            <a:pPr>
              <a:lnSpc>
                <a:spcPct val="90000"/>
              </a:lnSpc>
            </a:pPr>
            <a:r>
              <a:rPr lang="en-US" sz="1800" dirty="0"/>
              <a:t>Simple model: Risk = P X V</a:t>
            </a:r>
          </a:p>
          <a:p>
            <a:pPr lvl="1">
              <a:lnSpc>
                <a:spcPct val="90000"/>
              </a:lnSpc>
            </a:pPr>
            <a:r>
              <a:rPr lang="en-US" sz="1400" dirty="0"/>
              <a:t>P = probability of risk event</a:t>
            </a:r>
          </a:p>
          <a:p>
            <a:pPr lvl="1">
              <a:lnSpc>
                <a:spcPct val="90000"/>
              </a:lnSpc>
            </a:pPr>
            <a:r>
              <a:rPr lang="en-US" sz="1400" dirty="0"/>
              <a:t>V = value lost by risk event</a:t>
            </a:r>
          </a:p>
          <a:p>
            <a:pPr>
              <a:lnSpc>
                <a:spcPct val="90000"/>
              </a:lnSpc>
            </a:pPr>
            <a:r>
              <a:rPr lang="en-US" sz="1800" dirty="0"/>
              <a:t>Extended model: Risk = P</a:t>
            </a:r>
            <a:r>
              <a:rPr lang="en-US" sz="1800" baseline="-25000" dirty="0"/>
              <a:t>a</a:t>
            </a:r>
            <a:r>
              <a:rPr lang="en-US" sz="1800" dirty="0"/>
              <a:t> X P</a:t>
            </a:r>
            <a:r>
              <a:rPr lang="en-US" sz="1800" baseline="-25000" dirty="0"/>
              <a:t>s</a:t>
            </a:r>
            <a:r>
              <a:rPr lang="en-US" sz="1800" dirty="0"/>
              <a:t> X V</a:t>
            </a:r>
          </a:p>
          <a:p>
            <a:pPr lvl="1">
              <a:lnSpc>
                <a:spcPct val="90000"/>
              </a:lnSpc>
            </a:pPr>
            <a:r>
              <a:rPr lang="en-US" sz="1400" dirty="0"/>
              <a:t>P</a:t>
            </a:r>
            <a:r>
              <a:rPr lang="en-US" sz="1400" baseline="-25000" dirty="0"/>
              <a:t>a</a:t>
            </a:r>
            <a:r>
              <a:rPr lang="en-US" sz="1400" dirty="0"/>
              <a:t> = probability of attack</a:t>
            </a:r>
          </a:p>
          <a:p>
            <a:pPr lvl="1">
              <a:lnSpc>
                <a:spcPct val="90000"/>
              </a:lnSpc>
            </a:pPr>
            <a:r>
              <a:rPr lang="en-US" sz="1400" dirty="0"/>
              <a:t>P</a:t>
            </a:r>
            <a:r>
              <a:rPr lang="en-US" sz="1400" baseline="-25000" dirty="0"/>
              <a:t>s</a:t>
            </a:r>
            <a:r>
              <a:rPr lang="en-US" sz="1400" dirty="0"/>
              <a:t> = probability of success</a:t>
            </a:r>
          </a:p>
          <a:p>
            <a:pPr lvl="1">
              <a:lnSpc>
                <a:spcPct val="90000"/>
              </a:lnSpc>
            </a:pPr>
            <a:r>
              <a:rPr lang="en-US" sz="1400" dirty="0"/>
              <a:t>V = value lost by risk event</a:t>
            </a:r>
          </a:p>
          <a:p>
            <a:pPr>
              <a:lnSpc>
                <a:spcPct val="90000"/>
              </a:lnSpc>
            </a:pPr>
            <a:r>
              <a:rPr lang="en-US" sz="1800" dirty="0"/>
              <a:t> Whitman’s model: Risk = P X V (1 – CC + UK)</a:t>
            </a:r>
          </a:p>
          <a:p>
            <a:pPr lvl="1">
              <a:lnSpc>
                <a:spcPct val="90000"/>
              </a:lnSpc>
            </a:pPr>
            <a:r>
              <a:rPr lang="en-US" sz="1400" dirty="0"/>
              <a:t>P = probability that a vulnerability is exploited</a:t>
            </a:r>
          </a:p>
          <a:p>
            <a:pPr lvl="1">
              <a:lnSpc>
                <a:spcPct val="90000"/>
              </a:lnSpc>
            </a:pPr>
            <a:r>
              <a:rPr lang="en-US" sz="1400" dirty="0"/>
              <a:t>V = value of asset</a:t>
            </a:r>
          </a:p>
          <a:p>
            <a:pPr lvl="1">
              <a:lnSpc>
                <a:spcPct val="90000"/>
              </a:lnSpc>
            </a:pPr>
            <a:r>
              <a:rPr lang="en-US" sz="1400" dirty="0"/>
              <a:t>CC = fraction of asset mitigated by current control</a:t>
            </a:r>
          </a:p>
          <a:p>
            <a:pPr lvl="1">
              <a:lnSpc>
                <a:spcPct val="90000"/>
              </a:lnSpc>
            </a:pPr>
            <a:r>
              <a:rPr lang="en-US" sz="1400" dirty="0"/>
              <a:t>UK = fraction of risk not fully known (</a:t>
            </a:r>
            <a:r>
              <a:rPr lang="en-US" sz="1400" dirty="0" err="1"/>
              <a:t>uncertainity</a:t>
            </a:r>
            <a:r>
              <a:rPr lang="en-US" sz="1400" dirty="0"/>
              <a:t>)</a:t>
            </a:r>
          </a:p>
          <a:p>
            <a:pPr>
              <a:lnSpc>
                <a:spcPct val="90000"/>
              </a:lnSpc>
            </a:pPr>
            <a:r>
              <a:rPr lang="en-US" sz="1800" dirty="0"/>
              <a:t>Most common model: Risk = T X V x I</a:t>
            </a:r>
          </a:p>
          <a:p>
            <a:pPr lvl="1">
              <a:lnSpc>
                <a:spcPct val="90000"/>
              </a:lnSpc>
            </a:pPr>
            <a:r>
              <a:rPr lang="en-US" sz="1400" dirty="0"/>
              <a:t>T = likelihood of threat</a:t>
            </a:r>
          </a:p>
          <a:p>
            <a:pPr lvl="1">
              <a:lnSpc>
                <a:spcPct val="90000"/>
              </a:lnSpc>
            </a:pPr>
            <a:r>
              <a:rPr lang="en-US" sz="1400" dirty="0"/>
              <a:t>V = vulnerability level</a:t>
            </a:r>
          </a:p>
          <a:p>
            <a:pPr lvl="1">
              <a:lnSpc>
                <a:spcPct val="90000"/>
              </a:lnSpc>
            </a:pPr>
            <a:r>
              <a:rPr lang="en-US" sz="1400" dirty="0"/>
              <a:t>I = impact of successful exploitation of vulnerability</a:t>
            </a:r>
          </a:p>
          <a:p>
            <a:pPr marL="829818" lvl="1" indent="-342900">
              <a:buClr>
                <a:schemeClr val="tx2"/>
              </a:buClr>
            </a:pPr>
            <a:endParaRPr lang="en-US" sz="1600" noProof="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419945B-302C-C109-7EC8-4AEAE8EEDED5}"/>
              </a:ext>
            </a:extLst>
          </p:cNvPr>
          <p:cNvSpPr txBox="1"/>
          <p:nvPr/>
        </p:nvSpPr>
        <p:spPr>
          <a:xfrm>
            <a:off x="457680" y="5884412"/>
            <a:ext cx="6478960" cy="523220"/>
          </a:xfrm>
          <a:prstGeom prst="rect">
            <a:avLst/>
          </a:prstGeom>
          <a:noFill/>
        </p:spPr>
        <p:txBody>
          <a:bodyPr wrap="square" rtlCol="0">
            <a:spAutoFit/>
          </a:bodyPr>
          <a:lstStyle/>
          <a:p>
            <a:r>
              <a:rPr lang="en-US" dirty="0"/>
              <a:t>Source: </a:t>
            </a:r>
            <a:r>
              <a:rPr lang="en-US" b="0" i="0" dirty="0">
                <a:effectLst/>
                <a:latin typeface="helvetica" panose="020B0604020202020204" pitchFamily="34" charset="0"/>
              </a:rPr>
              <a:t>Approaches and Challenges in Controlling Cyber Risk</a:t>
            </a:r>
          </a:p>
          <a:p>
            <a:r>
              <a:rPr lang="en-US" b="0" i="0" dirty="0">
                <a:effectLst/>
                <a:latin typeface="helvetica" panose="020B0604020202020204" pitchFamily="34" charset="0"/>
              </a:rPr>
              <a:t> – An Industry Perspective</a:t>
            </a:r>
            <a:r>
              <a:rPr lang="en-US" dirty="0"/>
              <a:t> by Patrick Duessel</a:t>
            </a:r>
          </a:p>
        </p:txBody>
      </p:sp>
      <p:sp>
        <p:nvSpPr>
          <p:cNvPr id="12" name="TextBox 11">
            <a:extLst>
              <a:ext uri="{FF2B5EF4-FFF2-40B4-BE49-F238E27FC236}">
                <a16:creationId xmlns:a16="http://schemas.microsoft.com/office/drawing/2014/main" id="{60A37FB3-9CF7-7649-C145-8899039077BE}"/>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
        <p:nvSpPr>
          <p:cNvPr id="13" name="TextBox 12">
            <a:extLst>
              <a:ext uri="{FF2B5EF4-FFF2-40B4-BE49-F238E27FC236}">
                <a16:creationId xmlns:a16="http://schemas.microsoft.com/office/drawing/2014/main" id="{2D777E33-5A9C-D818-897A-4A23D8EF7989}"/>
              </a:ext>
            </a:extLst>
          </p:cNvPr>
          <p:cNvSpPr txBox="1"/>
          <p:nvPr/>
        </p:nvSpPr>
        <p:spPr>
          <a:xfrm>
            <a:off x="5310909" y="1311564"/>
            <a:ext cx="3376371" cy="2308324"/>
          </a:xfrm>
          <a:prstGeom prst="rect">
            <a:avLst/>
          </a:prstGeom>
          <a:noFill/>
        </p:spPr>
        <p:txBody>
          <a:bodyPr wrap="square" rtlCol="0">
            <a:spAutoFit/>
          </a:bodyPr>
          <a:lstStyle/>
          <a:p>
            <a:r>
              <a:rPr lang="en-US" sz="1800" dirty="0"/>
              <a:t>Key challenges:</a:t>
            </a:r>
          </a:p>
          <a:p>
            <a:endParaRPr lang="en-US" dirty="0"/>
          </a:p>
          <a:p>
            <a:pPr marL="285750" indent="-285750">
              <a:buFont typeface="Arial" panose="020B0604020202020204" pitchFamily="34" charset="0"/>
              <a:buChar char="•"/>
            </a:pPr>
            <a:r>
              <a:rPr lang="en-US" sz="1600" dirty="0"/>
              <a:t>Identification of high-value information assets (and related systems and applications)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Determining the value of information assets, systems or applications</a:t>
            </a:r>
          </a:p>
        </p:txBody>
      </p:sp>
    </p:spTree>
    <p:extLst>
      <p:ext uri="{BB962C8B-B14F-4D97-AF65-F5344CB8AC3E}">
        <p14:creationId xmlns:p14="http://schemas.microsoft.com/office/powerpoint/2010/main" val="635105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029"/>
            <a:ext cx="8229600" cy="590349"/>
          </a:xfrm>
        </p:spPr>
        <p:txBody>
          <a:bodyPr lIns="0" tIns="18000" rIns="0" bIns="18000" anchor="ctr" anchorCtr="0">
            <a:spAutoFit/>
          </a:bodyPr>
          <a:lstStyle/>
          <a:p>
            <a:r>
              <a:rPr lang="en-US" noProof="0" dirty="0"/>
              <a:t>Analyze Existing Controls</a:t>
            </a:r>
          </a:p>
        </p:txBody>
      </p:sp>
      <p:sp>
        <p:nvSpPr>
          <p:cNvPr id="3" name="Content Placeholder 2"/>
          <p:cNvSpPr>
            <a:spLocks noGrp="1"/>
          </p:cNvSpPr>
          <p:nvPr>
            <p:ph sz="quarter" idx="13"/>
          </p:nvPr>
        </p:nvSpPr>
        <p:spPr>
          <a:xfrm>
            <a:off x="457200" y="1084292"/>
            <a:ext cx="8229600" cy="3822003"/>
          </a:xfrm>
        </p:spPr>
        <p:txBody>
          <a:bodyPr lIns="0" tIns="18000" rIns="0" bIns="18000" anchor="ctr" anchorCtr="0">
            <a:spAutoFit/>
          </a:bodyPr>
          <a:lstStyle/>
          <a:p>
            <a:pPr marL="342900" indent="-342900">
              <a:spcBef>
                <a:spcPts val="600"/>
              </a:spcBef>
            </a:pPr>
            <a:r>
              <a:rPr lang="en-US" noProof="0" dirty="0">
                <a:latin typeface="Arial" panose="020B0604020202020204" pitchFamily="34" charset="0"/>
                <a:cs typeface="Arial" panose="020B0604020202020204" pitchFamily="34" charset="0"/>
              </a:rPr>
              <a:t>Existing controls used to attempt to minimize threats need to be identified</a:t>
            </a:r>
          </a:p>
          <a:p>
            <a:pPr marL="342900" indent="-342900">
              <a:spcBef>
                <a:spcPts val="600"/>
              </a:spcBef>
            </a:pPr>
            <a:r>
              <a:rPr lang="en-US" noProof="0" dirty="0">
                <a:latin typeface="Arial" panose="020B0604020202020204" pitchFamily="34" charset="0"/>
                <a:cs typeface="Arial" panose="020B0604020202020204" pitchFamily="34" charset="0"/>
              </a:rPr>
              <a:t>Security controls include:</a:t>
            </a:r>
          </a:p>
          <a:p>
            <a:pPr marL="829818" lvl="1" indent="-342900"/>
            <a:r>
              <a:rPr lang="en-US" noProof="0" dirty="0">
                <a:latin typeface="Arial" panose="020B0604020202020204" pitchFamily="34" charset="0"/>
                <a:cs typeface="Arial" panose="020B0604020202020204" pitchFamily="34" charset="0"/>
              </a:rPr>
              <a:t>Management</a:t>
            </a:r>
          </a:p>
          <a:p>
            <a:pPr marL="829818" lvl="1" indent="-342900"/>
            <a:r>
              <a:rPr lang="en-US" noProof="0" dirty="0">
                <a:latin typeface="Arial" panose="020B0604020202020204" pitchFamily="34" charset="0"/>
                <a:cs typeface="Arial" panose="020B0604020202020204" pitchFamily="34" charset="0"/>
              </a:rPr>
              <a:t>Operational</a:t>
            </a:r>
          </a:p>
          <a:p>
            <a:pPr marL="829818" lvl="1" indent="-342900"/>
            <a:r>
              <a:rPr lang="en-US" noProof="0" dirty="0">
                <a:latin typeface="Arial" panose="020B0604020202020204" pitchFamily="34" charset="0"/>
                <a:cs typeface="Arial" panose="020B0604020202020204" pitchFamily="34" charset="0"/>
              </a:rPr>
              <a:t>Technical processes and procedures</a:t>
            </a:r>
          </a:p>
          <a:p>
            <a:pPr marL="342900" indent="-342900">
              <a:spcBef>
                <a:spcPts val="600"/>
              </a:spcBef>
            </a:pPr>
            <a:r>
              <a:rPr lang="en-US" noProof="0" dirty="0">
                <a:latin typeface="Arial" panose="020B0604020202020204" pitchFamily="34" charset="0"/>
                <a:cs typeface="Arial" panose="020B0604020202020204" pitchFamily="34" charset="0"/>
              </a:rPr>
              <a:t>Use </a:t>
            </a:r>
            <a:r>
              <a:rPr lang="en-US" noProof="0" dirty="0">
                <a:latin typeface="Arial" panose="020B0604020202020204" pitchFamily="34" charset="0"/>
                <a:cs typeface="Arial" panose="020B0604020202020204" pitchFamily="34" charset="0"/>
                <a:hlinkClick r:id="rId3"/>
              </a:rPr>
              <a:t>checklists of existing controls </a:t>
            </a:r>
            <a:r>
              <a:rPr lang="en-US" noProof="0" dirty="0">
                <a:latin typeface="Arial" panose="020B0604020202020204" pitchFamily="34" charset="0"/>
                <a:cs typeface="Arial" panose="020B0604020202020204" pitchFamily="34" charset="0"/>
              </a:rPr>
              <a:t>and interview key organizational staff to solicit information</a:t>
            </a:r>
          </a:p>
          <a:p>
            <a:pPr marL="829818" lvl="1" indent="-342900"/>
            <a:r>
              <a:rPr lang="en-US" noProof="0" dirty="0">
                <a:latin typeface="Arial" panose="020B0604020202020204" pitchFamily="34" charset="0"/>
                <a:cs typeface="Arial" panose="020B0604020202020204" pitchFamily="34" charset="0"/>
              </a:rPr>
              <a:t>Illustrates criticality of good communications skills</a:t>
            </a:r>
          </a:p>
        </p:txBody>
      </p:sp>
      <p:pic>
        <p:nvPicPr>
          <p:cNvPr id="4" name="Picture 3">
            <a:hlinkClick r:id="rId4"/>
            <a:extLst>
              <a:ext uri="{FF2B5EF4-FFF2-40B4-BE49-F238E27FC236}">
                <a16:creationId xmlns:a16="http://schemas.microsoft.com/office/drawing/2014/main" id="{D1CED741-2911-70DA-8600-908BB8B20F2F}"/>
              </a:ext>
            </a:extLst>
          </p:cNvPr>
          <p:cNvPicPr>
            <a:picLocks noChangeAspect="1"/>
          </p:cNvPicPr>
          <p:nvPr/>
        </p:nvPicPr>
        <p:blipFill>
          <a:blip r:embed="rId5"/>
          <a:stretch>
            <a:fillRect/>
          </a:stretch>
        </p:blipFill>
        <p:spPr>
          <a:xfrm>
            <a:off x="5035036" y="1982301"/>
            <a:ext cx="3258646" cy="752300"/>
          </a:xfrm>
          <a:prstGeom prst="rect">
            <a:avLst/>
          </a:prstGeom>
        </p:spPr>
      </p:pic>
      <p:sp>
        <p:nvSpPr>
          <p:cNvPr id="5" name="TextBox 4">
            <a:extLst>
              <a:ext uri="{FF2B5EF4-FFF2-40B4-BE49-F238E27FC236}">
                <a16:creationId xmlns:a16="http://schemas.microsoft.com/office/drawing/2014/main" id="{28C538DC-C1FC-6C10-0C2E-7DA817938482}"/>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3376053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673D5-6EB5-7876-2CAE-E6D30C3780DE}"/>
              </a:ext>
            </a:extLst>
          </p:cNvPr>
          <p:cNvSpPr>
            <a:spLocks noGrp="1"/>
          </p:cNvSpPr>
          <p:nvPr>
            <p:ph type="title"/>
          </p:nvPr>
        </p:nvSpPr>
        <p:spPr>
          <a:xfrm>
            <a:off x="457200" y="223029"/>
            <a:ext cx="8229600" cy="590349"/>
          </a:xfrm>
        </p:spPr>
        <p:txBody>
          <a:bodyPr lIns="0" tIns="18000" rIns="0" bIns="18000" anchor="ctr" anchorCtr="0">
            <a:spAutoFit/>
          </a:bodyPr>
          <a:lstStyle/>
          <a:p>
            <a:r>
              <a:rPr lang="en-US" noProof="0" dirty="0"/>
              <a:t>Table 14.2</a:t>
            </a:r>
          </a:p>
        </p:txBody>
      </p:sp>
      <p:sp>
        <p:nvSpPr>
          <p:cNvPr id="3" name="Content Placeholder 2">
            <a:extLst>
              <a:ext uri="{FF2B5EF4-FFF2-40B4-BE49-F238E27FC236}">
                <a16:creationId xmlns:a16="http://schemas.microsoft.com/office/drawing/2014/main" id="{E234128D-8EA1-C762-EE0B-762D522F2EC7}"/>
              </a:ext>
            </a:extLst>
          </p:cNvPr>
          <p:cNvSpPr>
            <a:spLocks noGrp="1"/>
          </p:cNvSpPr>
          <p:nvPr>
            <p:ph sz="quarter" idx="13"/>
          </p:nvPr>
        </p:nvSpPr>
        <p:spPr>
          <a:xfrm>
            <a:off x="457200" y="1021714"/>
            <a:ext cx="8229600" cy="405683"/>
          </a:xfrm>
        </p:spPr>
        <p:txBody>
          <a:bodyPr lIns="0" tIns="18000" rIns="0" bIns="18000" anchor="ctr" anchorCtr="0">
            <a:spAutoFit/>
          </a:bodyPr>
          <a:lstStyle/>
          <a:p>
            <a:pPr marL="0" indent="0">
              <a:buNone/>
            </a:pPr>
            <a:r>
              <a:rPr lang="en-US" noProof="0" dirty="0">
                <a:latin typeface="Arial" panose="020B0604020202020204" pitchFamily="34" charset="0"/>
                <a:cs typeface="Arial" panose="020B0604020202020204" pitchFamily="34" charset="0"/>
              </a:rPr>
              <a:t>Risk Likelihood</a:t>
            </a:r>
          </a:p>
        </p:txBody>
      </p:sp>
      <p:graphicFrame>
        <p:nvGraphicFramePr>
          <p:cNvPr id="4" name="Table 3">
            <a:extLst>
              <a:ext uri="{FF2B5EF4-FFF2-40B4-BE49-F238E27FC236}">
                <a16:creationId xmlns:a16="http://schemas.microsoft.com/office/drawing/2014/main" id="{70E36BFE-8ED0-1B2F-9D50-8D7A33CC4396}"/>
              </a:ext>
            </a:extLst>
          </p:cNvPr>
          <p:cNvGraphicFramePr>
            <a:graphicFrameLocks noGrp="1"/>
          </p:cNvGraphicFramePr>
          <p:nvPr>
            <p:extLst>
              <p:ext uri="{D42A27DB-BD31-4B8C-83A1-F6EECF244321}">
                <p14:modId xmlns:p14="http://schemas.microsoft.com/office/powerpoint/2010/main" val="2418450359"/>
              </p:ext>
            </p:extLst>
          </p:nvPr>
        </p:nvGraphicFramePr>
        <p:xfrm>
          <a:off x="457200" y="1875505"/>
          <a:ext cx="8229600" cy="3496847"/>
        </p:xfrm>
        <a:graphic>
          <a:graphicData uri="http://schemas.openxmlformats.org/drawingml/2006/table">
            <a:tbl>
              <a:tblPr firstRow="1" bandRow="1">
                <a:tableStyleId>{2D5ABB26-0587-4C30-8999-92F81FD0307C}</a:tableStyleId>
              </a:tblPr>
              <a:tblGrid>
                <a:gridCol w="991590">
                  <a:extLst>
                    <a:ext uri="{9D8B030D-6E8A-4147-A177-3AD203B41FA5}">
                      <a16:colId xmlns:a16="http://schemas.microsoft.com/office/drawing/2014/main" val="79088224"/>
                    </a:ext>
                  </a:extLst>
                </a:gridCol>
                <a:gridCol w="1494107">
                  <a:extLst>
                    <a:ext uri="{9D8B030D-6E8A-4147-A177-3AD203B41FA5}">
                      <a16:colId xmlns:a16="http://schemas.microsoft.com/office/drawing/2014/main" val="1909279157"/>
                    </a:ext>
                  </a:extLst>
                </a:gridCol>
                <a:gridCol w="5743903">
                  <a:extLst>
                    <a:ext uri="{9D8B030D-6E8A-4147-A177-3AD203B41FA5}">
                      <a16:colId xmlns:a16="http://schemas.microsoft.com/office/drawing/2014/main" val="221878578"/>
                    </a:ext>
                  </a:extLst>
                </a:gridCol>
              </a:tblGrid>
              <a:tr h="577850">
                <a:tc>
                  <a:txBody>
                    <a:bodyPr/>
                    <a:lstStyle/>
                    <a:p>
                      <a:pPr algn="ctr"/>
                      <a:r>
                        <a:rPr lang="en-US" sz="1600" b="1" dirty="0">
                          <a:solidFill>
                            <a:schemeClr val="bg1"/>
                          </a:solidFill>
                          <a:latin typeface="Arial" panose="020B0604020202020204" pitchFamily="34" charset="0"/>
                          <a:cs typeface="Arial" panose="020B0604020202020204" pitchFamily="34" charset="0"/>
                        </a:rPr>
                        <a:t>Rating</a:t>
                      </a:r>
                      <a:endParaRPr lang="en-US" sz="1600" b="1" noProof="0" dirty="0">
                        <a:solidFill>
                          <a:schemeClr val="bg1"/>
                        </a:solidFill>
                        <a:latin typeface="Arial" panose="020B0604020202020204" pitchFamily="34" charset="0"/>
                        <a:cs typeface="Arial" panose="020B0604020202020204" pitchFamily="34" charset="0"/>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600" b="1" dirty="0">
                          <a:solidFill>
                            <a:schemeClr val="bg1"/>
                          </a:solidFill>
                          <a:latin typeface="Arial" panose="020B0604020202020204" pitchFamily="34" charset="0"/>
                          <a:cs typeface="Arial" panose="020B0604020202020204" pitchFamily="34" charset="0"/>
                        </a:rPr>
                        <a:t>Likelihood Description</a:t>
                      </a:r>
                      <a:endParaRPr lang="en-US" sz="1600" b="1" noProof="0" dirty="0">
                        <a:solidFill>
                          <a:schemeClr val="bg1"/>
                        </a:solidFill>
                        <a:latin typeface="Arial" panose="020B0604020202020204" pitchFamily="34" charset="0"/>
                        <a:cs typeface="Arial" panose="020B0604020202020204" pitchFamily="34" charset="0"/>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600" b="1" dirty="0">
                          <a:solidFill>
                            <a:schemeClr val="bg1"/>
                          </a:solidFill>
                          <a:latin typeface="Arial" panose="020B0604020202020204" pitchFamily="34" charset="0"/>
                          <a:cs typeface="Arial" panose="020B0604020202020204" pitchFamily="34" charset="0"/>
                        </a:rPr>
                        <a:t>Expanded Definition</a:t>
                      </a:r>
                      <a:endParaRPr lang="en-US" sz="1600" b="1" noProof="0" dirty="0">
                        <a:solidFill>
                          <a:schemeClr val="bg1"/>
                        </a:solidFill>
                        <a:latin typeface="Arial" panose="020B0604020202020204" pitchFamily="34" charset="0"/>
                        <a:cs typeface="Arial" panose="020B0604020202020204" pitchFamily="34" charset="0"/>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41531414"/>
                  </a:ext>
                </a:extLst>
              </a:tr>
              <a:tr h="601247">
                <a:tc>
                  <a:txBody>
                    <a:bodyPr/>
                    <a:lstStyle/>
                    <a:p>
                      <a:pPr algn="ctr"/>
                      <a:r>
                        <a:rPr lang="en-US" sz="1600" dirty="0">
                          <a:latin typeface="Arial" panose="020B0604020202020204" pitchFamily="34" charset="0"/>
                          <a:cs typeface="Arial" panose="020B0604020202020204" pitchFamily="34" charset="0"/>
                        </a:rPr>
                        <a:t>1</a:t>
                      </a:r>
                      <a:endParaRPr lang="en-IN" sz="16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b="1" dirty="0">
                          <a:latin typeface="Arial" panose="020B0604020202020204" pitchFamily="34" charset="0"/>
                          <a:cs typeface="Arial" panose="020B0604020202020204" pitchFamily="34" charset="0"/>
                        </a:rPr>
                        <a:t>Rare</a:t>
                      </a:r>
                      <a:endParaRPr lang="en-US" sz="1600" b="1"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dirty="0">
                          <a:latin typeface="Arial" panose="020B0604020202020204" pitchFamily="34" charset="0"/>
                          <a:cs typeface="Arial" panose="020B0604020202020204" pitchFamily="34" charset="0"/>
                        </a:rPr>
                        <a:t>May occur only in exceptional circumstances and may be deemed as “unlucky” or very unlikely</a:t>
                      </a:r>
                      <a:endParaRPr lang="en-US" sz="1600"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4291579112"/>
                  </a:ext>
                </a:extLst>
              </a:tr>
              <a:tr h="542925">
                <a:tc>
                  <a:txBody>
                    <a:bodyPr/>
                    <a:lstStyle/>
                    <a:p>
                      <a:pPr algn="ctr"/>
                      <a:r>
                        <a:rPr lang="en-US" sz="1600" dirty="0">
                          <a:latin typeface="Arial" panose="020B0604020202020204" pitchFamily="34" charset="0"/>
                          <a:cs typeface="Arial" panose="020B0604020202020204" pitchFamily="34" charset="0"/>
                        </a:rPr>
                        <a:t>2</a:t>
                      </a:r>
                      <a:endParaRPr lang="en-IN" sz="16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b="1" dirty="0">
                          <a:latin typeface="Arial" panose="020B0604020202020204" pitchFamily="34" charset="0"/>
                          <a:cs typeface="Arial" panose="020B0604020202020204" pitchFamily="34" charset="0"/>
                        </a:rPr>
                        <a:t>Unlikely</a:t>
                      </a:r>
                      <a:endParaRPr lang="en-US" sz="1600" b="1"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dirty="0">
                          <a:latin typeface="Arial" panose="020B0604020202020204" pitchFamily="34" charset="0"/>
                          <a:cs typeface="Arial" panose="020B0604020202020204" pitchFamily="34" charset="0"/>
                        </a:rPr>
                        <a:t>Could occur at some time but not expected given current controls, circumstances, and recent events.</a:t>
                      </a:r>
                      <a:endParaRPr lang="en-US" sz="1600"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03726569"/>
                  </a:ext>
                </a:extLst>
              </a:tr>
              <a:tr h="544830">
                <a:tc>
                  <a:txBody>
                    <a:bodyPr/>
                    <a:lstStyle/>
                    <a:p>
                      <a:pPr algn="ctr"/>
                      <a:r>
                        <a:rPr lang="en-US" sz="1600" dirty="0">
                          <a:latin typeface="Arial" panose="020B0604020202020204" pitchFamily="34" charset="0"/>
                          <a:cs typeface="Arial" panose="020B0604020202020204" pitchFamily="34" charset="0"/>
                        </a:rPr>
                        <a:t>3</a:t>
                      </a:r>
                      <a:endParaRPr lang="en-IN" sz="16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b="1" dirty="0">
                          <a:latin typeface="Arial" panose="020B0604020202020204" pitchFamily="34" charset="0"/>
                          <a:cs typeface="Arial" panose="020B0604020202020204" pitchFamily="34" charset="0"/>
                        </a:rPr>
                        <a:t>Possible</a:t>
                      </a:r>
                      <a:endParaRPr lang="en-US" sz="1600" b="1"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dirty="0">
                          <a:latin typeface="Arial" panose="020B0604020202020204" pitchFamily="34" charset="0"/>
                          <a:cs typeface="Arial" panose="020B0604020202020204" pitchFamily="34" charset="0"/>
                        </a:rPr>
                        <a:t>Might occur at some time but just as likely as not. It may be difficult to control its occurrence due to external influences.</a:t>
                      </a:r>
                      <a:endParaRPr lang="en-US" sz="1600"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66979883"/>
                  </a:ext>
                </a:extLst>
              </a:tr>
              <a:tr h="565785">
                <a:tc>
                  <a:txBody>
                    <a:bodyPr/>
                    <a:lstStyle/>
                    <a:p>
                      <a:pPr algn="ctr"/>
                      <a:r>
                        <a:rPr lang="en-US" sz="1600" dirty="0">
                          <a:latin typeface="Arial" panose="020B0604020202020204" pitchFamily="34" charset="0"/>
                          <a:cs typeface="Arial" panose="020B0604020202020204" pitchFamily="34" charset="0"/>
                        </a:rPr>
                        <a:t>4</a:t>
                      </a:r>
                      <a:endParaRPr lang="en-IN" sz="16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b="1" dirty="0">
                          <a:latin typeface="Arial" panose="020B0604020202020204" pitchFamily="34" charset="0"/>
                          <a:cs typeface="Arial" panose="020B0604020202020204" pitchFamily="34" charset="0"/>
                        </a:rPr>
                        <a:t>Likely</a:t>
                      </a:r>
                      <a:endParaRPr lang="en-US" sz="1600" b="1"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dirty="0">
                          <a:latin typeface="Arial" panose="020B0604020202020204" pitchFamily="34" charset="0"/>
                          <a:cs typeface="Arial" panose="020B0604020202020204" pitchFamily="34" charset="0"/>
                        </a:rPr>
                        <a:t>Will probably occur in some circumstance, and one should not be surprised if it occurred.</a:t>
                      </a:r>
                      <a:endParaRPr lang="en-US" sz="1600"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918719377"/>
                  </a:ext>
                </a:extLst>
              </a:tr>
              <a:tr h="558165">
                <a:tc>
                  <a:txBody>
                    <a:bodyPr/>
                    <a:lstStyle/>
                    <a:p>
                      <a:pPr algn="ctr"/>
                      <a:r>
                        <a:rPr lang="en-US" sz="1600" dirty="0">
                          <a:latin typeface="Arial" panose="020B0604020202020204" pitchFamily="34" charset="0"/>
                          <a:cs typeface="Arial" panose="020B0604020202020204" pitchFamily="34" charset="0"/>
                        </a:rPr>
                        <a:t>5</a:t>
                      </a:r>
                      <a:endParaRPr lang="en-IN" sz="16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b="1" dirty="0">
                          <a:latin typeface="Arial" panose="020B0604020202020204" pitchFamily="34" charset="0"/>
                          <a:cs typeface="Arial" panose="020B0604020202020204" pitchFamily="34" charset="0"/>
                        </a:rPr>
                        <a:t>Almost Certain</a:t>
                      </a:r>
                      <a:endParaRPr lang="en-US" sz="1600" b="1"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dirty="0">
                          <a:latin typeface="Arial" panose="020B0604020202020204" pitchFamily="34" charset="0"/>
                          <a:cs typeface="Arial" panose="020B0604020202020204" pitchFamily="34" charset="0"/>
                        </a:rPr>
                        <a:t>Is expected to occur in most circumstances and certainly sooner or later.</a:t>
                      </a:r>
                      <a:endParaRPr lang="en-US" sz="1600"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83557095"/>
                  </a:ext>
                </a:extLst>
              </a:tr>
            </a:tbl>
          </a:graphicData>
        </a:graphic>
      </p:graphicFrame>
    </p:spTree>
    <p:extLst>
      <p:ext uri="{BB962C8B-B14F-4D97-AF65-F5344CB8AC3E}">
        <p14:creationId xmlns:p14="http://schemas.microsoft.com/office/powerpoint/2010/main" val="1570555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029"/>
            <a:ext cx="8229600" cy="590349"/>
          </a:xfrm>
        </p:spPr>
        <p:txBody>
          <a:bodyPr lIns="0" tIns="18000" rIns="0" bIns="18000" anchor="ctr" anchorCtr="0">
            <a:spAutoFit/>
          </a:bodyPr>
          <a:lstStyle/>
          <a:p>
            <a:r>
              <a:rPr lang="en-US" noProof="0" dirty="0"/>
              <a:t>I</a:t>
            </a:r>
            <a:r>
              <a:rPr lang="en-US" sz="100" noProof="0" dirty="0"/>
              <a:t> </a:t>
            </a:r>
            <a:r>
              <a:rPr lang="en-US" noProof="0" dirty="0"/>
              <a:t>T Security Management Overview</a:t>
            </a:r>
          </a:p>
        </p:txBody>
      </p:sp>
      <p:sp>
        <p:nvSpPr>
          <p:cNvPr id="3" name="Content Placeholder 2"/>
          <p:cNvSpPr>
            <a:spLocks noGrp="1"/>
          </p:cNvSpPr>
          <p:nvPr>
            <p:ph sz="quarter" idx="13"/>
          </p:nvPr>
        </p:nvSpPr>
        <p:spPr>
          <a:xfrm>
            <a:off x="457200" y="817032"/>
            <a:ext cx="8224838" cy="4929999"/>
          </a:xfrm>
        </p:spPr>
        <p:txBody>
          <a:bodyPr lIns="0" tIns="18000" rIns="0" bIns="18000" anchor="ctr" anchorCtr="0">
            <a:spAutoFit/>
          </a:bodyPr>
          <a:lstStyle/>
          <a:p>
            <a:pPr marL="0" indent="0">
              <a:spcBef>
                <a:spcPts val="600"/>
              </a:spcBef>
              <a:buNone/>
            </a:pPr>
            <a:r>
              <a:rPr lang="en-US" noProof="0" dirty="0">
                <a:latin typeface="Arial" panose="020B0604020202020204" pitchFamily="34" charset="0"/>
                <a:cs typeface="Arial" panose="020B0604020202020204" pitchFamily="34" charset="0"/>
              </a:rPr>
              <a:t>Is the formal process of answering the questions:</a:t>
            </a:r>
          </a:p>
          <a:p>
            <a:pPr marL="342900" indent="-342900">
              <a:spcBef>
                <a:spcPts val="600"/>
              </a:spcBef>
            </a:pPr>
            <a:r>
              <a:rPr lang="en-US" noProof="0" dirty="0">
                <a:solidFill>
                  <a:schemeClr val="tx1"/>
                </a:solidFill>
                <a:latin typeface="Arial" panose="020B0604020202020204" pitchFamily="34" charset="0"/>
                <a:cs typeface="Arial" panose="020B0604020202020204" pitchFamily="34" charset="0"/>
              </a:rPr>
              <a:t>What assets need to be protected</a:t>
            </a:r>
          </a:p>
          <a:p>
            <a:pPr marL="342900" indent="-342900">
              <a:spcBef>
                <a:spcPts val="600"/>
              </a:spcBef>
            </a:pPr>
            <a:r>
              <a:rPr lang="en-US" noProof="0" dirty="0">
                <a:solidFill>
                  <a:schemeClr val="tx1"/>
                </a:solidFill>
                <a:latin typeface="Arial" panose="020B0604020202020204" pitchFamily="34" charset="0"/>
                <a:cs typeface="Arial" panose="020B0604020202020204" pitchFamily="34" charset="0"/>
              </a:rPr>
              <a:t>How are those assets threatened</a:t>
            </a:r>
          </a:p>
          <a:p>
            <a:pPr marL="342900" indent="-342900">
              <a:spcBef>
                <a:spcPts val="600"/>
              </a:spcBef>
            </a:pPr>
            <a:r>
              <a:rPr lang="en-US" noProof="0" dirty="0">
                <a:solidFill>
                  <a:schemeClr val="tx1"/>
                </a:solidFill>
                <a:latin typeface="Arial" panose="020B0604020202020204" pitchFamily="34" charset="0"/>
                <a:cs typeface="Arial" panose="020B0604020202020204" pitchFamily="34" charset="0"/>
              </a:rPr>
              <a:t>What can be done to counter those threats</a:t>
            </a:r>
          </a:p>
          <a:p>
            <a:pPr marL="342900" indent="-342900">
              <a:spcBef>
                <a:spcPts val="600"/>
              </a:spcBef>
            </a:pPr>
            <a:r>
              <a:rPr lang="en-US" noProof="0" dirty="0">
                <a:latin typeface="Arial" panose="020B0604020202020204" pitchFamily="34" charset="0"/>
                <a:cs typeface="Arial" panose="020B0604020202020204" pitchFamily="34" charset="0"/>
              </a:rPr>
              <a:t>Ensures that critical assets are sufficiently protected in a cost-effective manner</a:t>
            </a:r>
          </a:p>
          <a:p>
            <a:pPr marL="342900" indent="-342900">
              <a:spcBef>
                <a:spcPts val="600"/>
              </a:spcBef>
            </a:pPr>
            <a:r>
              <a:rPr lang="en-US" noProof="0" dirty="0">
                <a:latin typeface="Arial" panose="020B0604020202020204" pitchFamily="34" charset="0"/>
                <a:cs typeface="Arial" panose="020B0604020202020204" pitchFamily="34" charset="0"/>
              </a:rPr>
              <a:t>Security risk assessment is needed for each asset in the organization that requires protection</a:t>
            </a:r>
          </a:p>
          <a:p>
            <a:pPr marL="342900" indent="-342900">
              <a:spcBef>
                <a:spcPts val="600"/>
              </a:spcBef>
            </a:pPr>
            <a:r>
              <a:rPr lang="en-US" noProof="0" dirty="0">
                <a:latin typeface="Arial" panose="020B0604020202020204" pitchFamily="34" charset="0"/>
                <a:cs typeface="Arial" panose="020B0604020202020204" pitchFamily="34" charset="0"/>
              </a:rPr>
              <a:t>Provides the information necessary to decide what management, operational, and technical controls are needed to reduce the risks – see Table 13.3 and Chapter 15 slide 6</a:t>
            </a:r>
          </a:p>
        </p:txBody>
      </p:sp>
      <p:sp>
        <p:nvSpPr>
          <p:cNvPr id="4" name="TextBox 3">
            <a:extLst>
              <a:ext uri="{FF2B5EF4-FFF2-40B4-BE49-F238E27FC236}">
                <a16:creationId xmlns:a16="http://schemas.microsoft.com/office/drawing/2014/main" id="{035AAEDF-35E5-0505-183A-81501480115A}"/>
              </a:ext>
            </a:extLst>
          </p:cNvPr>
          <p:cNvSpPr txBox="1"/>
          <p:nvPr/>
        </p:nvSpPr>
        <p:spPr>
          <a:xfrm>
            <a:off x="7884368" y="6180308"/>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17038780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49F75-9D43-C47E-830D-434ECE8F519E}"/>
              </a:ext>
            </a:extLst>
          </p:cNvPr>
          <p:cNvSpPr>
            <a:spLocks noGrp="1"/>
          </p:cNvSpPr>
          <p:nvPr>
            <p:ph type="title"/>
          </p:nvPr>
        </p:nvSpPr>
        <p:spPr>
          <a:xfrm>
            <a:off x="457200" y="223029"/>
            <a:ext cx="8229600" cy="590349"/>
          </a:xfrm>
        </p:spPr>
        <p:txBody>
          <a:bodyPr lIns="0" tIns="18000" rIns="0" bIns="18000" anchor="ctr" anchorCtr="0">
            <a:spAutoFit/>
          </a:bodyPr>
          <a:lstStyle/>
          <a:p>
            <a:r>
              <a:rPr lang="en-US" noProof="0" dirty="0"/>
              <a:t>Table 14.3 </a:t>
            </a:r>
            <a:r>
              <a:rPr lang="en-US" sz="2800" noProof="0" dirty="0"/>
              <a:t>(1 of 2)</a:t>
            </a:r>
            <a:endParaRPr lang="en-US" noProof="0" dirty="0"/>
          </a:p>
        </p:txBody>
      </p:sp>
      <p:sp>
        <p:nvSpPr>
          <p:cNvPr id="3" name="Content Placeholder 2">
            <a:extLst>
              <a:ext uri="{FF2B5EF4-FFF2-40B4-BE49-F238E27FC236}">
                <a16:creationId xmlns:a16="http://schemas.microsoft.com/office/drawing/2014/main" id="{12C4EAE0-D8FA-2A75-022C-7DA917B59629}"/>
              </a:ext>
            </a:extLst>
          </p:cNvPr>
          <p:cNvSpPr>
            <a:spLocks noGrp="1"/>
          </p:cNvSpPr>
          <p:nvPr>
            <p:ph sz="quarter" idx="13"/>
          </p:nvPr>
        </p:nvSpPr>
        <p:spPr>
          <a:xfrm>
            <a:off x="457200" y="1021716"/>
            <a:ext cx="8229600" cy="405683"/>
          </a:xfrm>
        </p:spPr>
        <p:txBody>
          <a:bodyPr lIns="0" tIns="18000" rIns="0" bIns="18000" anchor="ctr" anchorCtr="0">
            <a:spAutoFit/>
          </a:bodyPr>
          <a:lstStyle/>
          <a:p>
            <a:pPr marL="0" indent="0">
              <a:buNone/>
            </a:pPr>
            <a:r>
              <a:rPr lang="en-US" noProof="0" dirty="0">
                <a:latin typeface="Arial" panose="020B0604020202020204" pitchFamily="34" charset="0"/>
                <a:cs typeface="Arial" panose="020B0604020202020204" pitchFamily="34" charset="0"/>
              </a:rPr>
              <a:t>Risk Consequences</a:t>
            </a:r>
          </a:p>
        </p:txBody>
      </p:sp>
      <p:graphicFrame>
        <p:nvGraphicFramePr>
          <p:cNvPr id="4" name="Table 3">
            <a:extLst>
              <a:ext uri="{FF2B5EF4-FFF2-40B4-BE49-F238E27FC236}">
                <a16:creationId xmlns:a16="http://schemas.microsoft.com/office/drawing/2014/main" id="{B4DBF523-C258-D37E-007E-67CEF73DBCCC}"/>
              </a:ext>
            </a:extLst>
          </p:cNvPr>
          <p:cNvGraphicFramePr>
            <a:graphicFrameLocks noGrp="1"/>
          </p:cNvGraphicFramePr>
          <p:nvPr>
            <p:extLst>
              <p:ext uri="{D42A27DB-BD31-4B8C-83A1-F6EECF244321}">
                <p14:modId xmlns:p14="http://schemas.microsoft.com/office/powerpoint/2010/main" val="1986294974"/>
              </p:ext>
            </p:extLst>
          </p:nvPr>
        </p:nvGraphicFramePr>
        <p:xfrm>
          <a:off x="457200" y="1639528"/>
          <a:ext cx="8229600" cy="4393783"/>
        </p:xfrm>
        <a:graphic>
          <a:graphicData uri="http://schemas.openxmlformats.org/drawingml/2006/table">
            <a:tbl>
              <a:tblPr firstRow="1" bandRow="1">
                <a:tableStyleId>{2D5ABB26-0587-4C30-8999-92F81FD0307C}</a:tableStyleId>
              </a:tblPr>
              <a:tblGrid>
                <a:gridCol w="669851">
                  <a:extLst>
                    <a:ext uri="{9D8B030D-6E8A-4147-A177-3AD203B41FA5}">
                      <a16:colId xmlns:a16="http://schemas.microsoft.com/office/drawing/2014/main" val="1667581683"/>
                    </a:ext>
                  </a:extLst>
                </a:gridCol>
                <a:gridCol w="1199690">
                  <a:extLst>
                    <a:ext uri="{9D8B030D-6E8A-4147-A177-3AD203B41FA5}">
                      <a16:colId xmlns:a16="http://schemas.microsoft.com/office/drawing/2014/main" val="3074961173"/>
                    </a:ext>
                  </a:extLst>
                </a:gridCol>
                <a:gridCol w="6360059">
                  <a:extLst>
                    <a:ext uri="{9D8B030D-6E8A-4147-A177-3AD203B41FA5}">
                      <a16:colId xmlns:a16="http://schemas.microsoft.com/office/drawing/2014/main" val="3879220051"/>
                    </a:ext>
                  </a:extLst>
                </a:gridCol>
              </a:tblGrid>
              <a:tr h="292919">
                <a:tc>
                  <a:txBody>
                    <a:bodyPr/>
                    <a:lstStyle/>
                    <a:p>
                      <a:r>
                        <a:rPr lang="en-US" sz="1200" b="1" dirty="0">
                          <a:solidFill>
                            <a:schemeClr val="bg1"/>
                          </a:solidFill>
                          <a:latin typeface="Arial" panose="020B0604020202020204" pitchFamily="34" charset="0"/>
                          <a:cs typeface="Arial" panose="020B0604020202020204" pitchFamily="34" charset="0"/>
                        </a:rPr>
                        <a:t>Rating</a:t>
                      </a:r>
                      <a:endParaRPr lang="en-US" sz="1200" b="1" noProof="0" dirty="0">
                        <a:solidFill>
                          <a:schemeClr val="bg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200" b="1" dirty="0">
                          <a:solidFill>
                            <a:schemeClr val="bg1"/>
                          </a:solidFill>
                          <a:latin typeface="Arial" panose="020B0604020202020204" pitchFamily="34" charset="0"/>
                          <a:cs typeface="Arial" panose="020B0604020202020204" pitchFamily="34" charset="0"/>
                        </a:rPr>
                        <a:t>Consequence</a:t>
                      </a:r>
                      <a:endParaRPr lang="en-US" sz="1200" b="1" noProof="0" dirty="0">
                        <a:solidFill>
                          <a:schemeClr val="bg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Expanded Definition</a:t>
                      </a:r>
                      <a:endParaRPr lang="en-US" sz="1200" b="1" noProof="0" dirty="0">
                        <a:solidFill>
                          <a:schemeClr val="bg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083093125"/>
                  </a:ext>
                </a:extLst>
              </a:tr>
              <a:tr h="683477">
                <a:tc>
                  <a:txBody>
                    <a:bodyPr/>
                    <a:lstStyle/>
                    <a:p>
                      <a:pPr algn="ctr"/>
                      <a:r>
                        <a:rPr lang="en-US" sz="1200" dirty="0">
                          <a:latin typeface="Arial" panose="020B0604020202020204" pitchFamily="34" charset="0"/>
                          <a:cs typeface="Arial" panose="020B0604020202020204" pitchFamily="34" charset="0"/>
                        </a:rPr>
                        <a:t>1</a:t>
                      </a:r>
                      <a:endParaRPr lang="en-IN" sz="12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b="1" dirty="0">
                          <a:latin typeface="Arial" panose="020B0604020202020204" pitchFamily="34" charset="0"/>
                          <a:cs typeface="Arial" panose="020B0604020202020204" pitchFamily="34" charset="0"/>
                        </a:rPr>
                        <a:t>Insignificant</a:t>
                      </a:r>
                      <a:endParaRPr lang="en-US" sz="1200" b="1"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Generally, a result of a minor security breach in a single area. Impact is likely to last less than several days and requires only minor expenditure to rectify. Usually does not result in any tangible detriment to the organization.</a:t>
                      </a:r>
                      <a:endParaRPr lang="en-US" sz="1200"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602072154"/>
                  </a:ext>
                </a:extLst>
              </a:tr>
              <a:tr h="1074036">
                <a:tc>
                  <a:txBody>
                    <a:bodyPr/>
                    <a:lstStyle/>
                    <a:p>
                      <a:pPr algn="ctr"/>
                      <a:r>
                        <a:rPr lang="en-US" sz="1200" dirty="0">
                          <a:latin typeface="Arial" panose="020B0604020202020204" pitchFamily="34" charset="0"/>
                          <a:cs typeface="Arial" panose="020B0604020202020204" pitchFamily="34" charset="0"/>
                        </a:rPr>
                        <a:t>2</a:t>
                      </a:r>
                      <a:endParaRPr lang="en-IN" sz="12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b="1" dirty="0">
                          <a:latin typeface="Arial" panose="020B0604020202020204" pitchFamily="34" charset="0"/>
                          <a:cs typeface="Arial" panose="020B0604020202020204" pitchFamily="34" charset="0"/>
                        </a:rPr>
                        <a:t>Minor</a:t>
                      </a:r>
                      <a:endParaRPr lang="en-US" sz="1200" b="1"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Result of a security breach in one or two areas. Impact is likely to last less than a week but can be dealt with at the segment or project level without management intervention. Can generally be rectified within project or team resources. Again, does not result in any tangible detriment to the organization but may, in hindsight, show previous lost opportunities or lack of efficiency</a:t>
                      </a:r>
                      <a:endParaRPr lang="en-US" sz="1200"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13079472"/>
                  </a:ext>
                </a:extLst>
              </a:tr>
              <a:tr h="1074036">
                <a:tc>
                  <a:txBody>
                    <a:bodyPr/>
                    <a:lstStyle/>
                    <a:p>
                      <a:pPr algn="ctr"/>
                      <a:r>
                        <a:rPr lang="en-US" sz="1200" dirty="0">
                          <a:latin typeface="Arial" panose="020B0604020202020204" pitchFamily="34" charset="0"/>
                          <a:cs typeface="Arial" panose="020B0604020202020204" pitchFamily="34" charset="0"/>
                        </a:rPr>
                        <a:t>3</a:t>
                      </a:r>
                      <a:endParaRPr lang="en-IN" sz="12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b="1" dirty="0">
                          <a:latin typeface="Arial" panose="020B0604020202020204" pitchFamily="34" charset="0"/>
                          <a:cs typeface="Arial" panose="020B0604020202020204" pitchFamily="34" charset="0"/>
                        </a:rPr>
                        <a:t>Moderate</a:t>
                      </a:r>
                      <a:endParaRPr lang="en-US" sz="1200" b="1"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Limited systemic (and possibly ongoing) security breaches. Impact is likely to last up to two weeks and will generally require management intervention, though should still be able to be dealt with at the project or team level. Will require some ongoing compliance costs to overcome. Customers or the public may be indirectly aware or have limited information about this event.</a:t>
                      </a:r>
                      <a:endParaRPr lang="en-US" sz="1200"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176460412"/>
                  </a:ext>
                </a:extLst>
              </a:tr>
              <a:tr h="1269315">
                <a:tc>
                  <a:txBody>
                    <a:bodyPr/>
                    <a:lstStyle/>
                    <a:p>
                      <a:pPr algn="ctr"/>
                      <a:r>
                        <a:rPr lang="en-US" sz="1200" dirty="0">
                          <a:latin typeface="Arial" panose="020B0604020202020204" pitchFamily="34" charset="0"/>
                          <a:cs typeface="Arial" panose="020B0604020202020204" pitchFamily="34" charset="0"/>
                        </a:rPr>
                        <a:t>4</a:t>
                      </a:r>
                      <a:endParaRPr lang="en-IN" sz="12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b="1" dirty="0">
                          <a:latin typeface="Arial" panose="020B0604020202020204" pitchFamily="34" charset="0"/>
                          <a:cs typeface="Arial" panose="020B0604020202020204" pitchFamily="34" charset="0"/>
                        </a:rPr>
                        <a:t>Major</a:t>
                      </a:r>
                      <a:endParaRPr lang="en-US" sz="1200" b="1"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Ongoing systemic security breach. Impact will likely last 4–8 weeks and require significant management intervention and resources to overcome. Senior management will be required to sustain ongoing direct management for the duration of the incident and compliance costs are expected to be substantial. Customers or the public will be aware of the occurrence of such an event and will be in possession of a range of important facts. Loss of business or organizational </a:t>
                      </a:r>
                      <a:r>
                        <a:rPr lang="en-US" sz="1200" dirty="0" err="1">
                          <a:latin typeface="Arial" panose="020B0604020202020204" pitchFamily="34" charset="0"/>
                          <a:cs typeface="Arial" panose="020B0604020202020204" pitchFamily="34" charset="0"/>
                        </a:rPr>
                        <a:t>outcomes</a:t>
                      </a:r>
                      <a:r>
                        <a:rPr lang="en-US" sz="1200" dirty="0">
                          <a:latin typeface="Arial" panose="020B0604020202020204" pitchFamily="34" charset="0"/>
                          <a:cs typeface="Arial" panose="020B0604020202020204" pitchFamily="34" charset="0"/>
                        </a:rPr>
                        <a:t> is possible but not expected, especially if this is a once-off.</a:t>
                      </a:r>
                      <a:endParaRPr lang="en-US" sz="1200"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3006099657"/>
                  </a:ext>
                </a:extLst>
              </a:tr>
            </a:tbl>
          </a:graphicData>
        </a:graphic>
      </p:graphicFrame>
    </p:spTree>
    <p:extLst>
      <p:ext uri="{BB962C8B-B14F-4D97-AF65-F5344CB8AC3E}">
        <p14:creationId xmlns:p14="http://schemas.microsoft.com/office/powerpoint/2010/main" val="2323776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49F75-9D43-C47E-830D-434ECE8F519E}"/>
              </a:ext>
            </a:extLst>
          </p:cNvPr>
          <p:cNvSpPr>
            <a:spLocks noGrp="1"/>
          </p:cNvSpPr>
          <p:nvPr>
            <p:ph type="title"/>
          </p:nvPr>
        </p:nvSpPr>
        <p:spPr>
          <a:xfrm>
            <a:off x="457200" y="223029"/>
            <a:ext cx="8229600" cy="590349"/>
          </a:xfrm>
        </p:spPr>
        <p:txBody>
          <a:bodyPr lIns="0" tIns="18000" rIns="0" bIns="18000" anchor="ctr" anchorCtr="0">
            <a:spAutoFit/>
          </a:bodyPr>
          <a:lstStyle/>
          <a:p>
            <a:r>
              <a:rPr lang="en-US" noProof="0" dirty="0"/>
              <a:t>Table 14.3 </a:t>
            </a:r>
            <a:r>
              <a:rPr lang="en-US" sz="2800" noProof="0" dirty="0"/>
              <a:t>(2 of 2)</a:t>
            </a:r>
            <a:endParaRPr lang="en-US" noProof="0" dirty="0"/>
          </a:p>
        </p:txBody>
      </p:sp>
      <p:sp>
        <p:nvSpPr>
          <p:cNvPr id="3" name="Content Placeholder 2">
            <a:extLst>
              <a:ext uri="{FF2B5EF4-FFF2-40B4-BE49-F238E27FC236}">
                <a16:creationId xmlns:a16="http://schemas.microsoft.com/office/drawing/2014/main" id="{12C4EAE0-D8FA-2A75-022C-7DA917B59629}"/>
              </a:ext>
            </a:extLst>
          </p:cNvPr>
          <p:cNvSpPr>
            <a:spLocks noGrp="1"/>
          </p:cNvSpPr>
          <p:nvPr>
            <p:ph sz="quarter" idx="13"/>
          </p:nvPr>
        </p:nvSpPr>
        <p:spPr>
          <a:xfrm>
            <a:off x="457200" y="1021716"/>
            <a:ext cx="8229600" cy="405683"/>
          </a:xfrm>
        </p:spPr>
        <p:txBody>
          <a:bodyPr lIns="0" tIns="18000" rIns="0" bIns="18000" anchor="ctr" anchorCtr="0">
            <a:spAutoFit/>
          </a:bodyPr>
          <a:lstStyle/>
          <a:p>
            <a:pPr marL="0" indent="0">
              <a:buNone/>
            </a:pPr>
            <a:r>
              <a:rPr lang="en-US" noProof="0" dirty="0">
                <a:latin typeface="Arial" panose="020B0604020202020204" pitchFamily="34" charset="0"/>
                <a:cs typeface="Arial" panose="020B0604020202020204" pitchFamily="34" charset="0"/>
              </a:rPr>
              <a:t>Risk Consequences</a:t>
            </a:r>
          </a:p>
        </p:txBody>
      </p:sp>
      <p:graphicFrame>
        <p:nvGraphicFramePr>
          <p:cNvPr id="5" name="Table 4">
            <a:extLst>
              <a:ext uri="{FF2B5EF4-FFF2-40B4-BE49-F238E27FC236}">
                <a16:creationId xmlns:a16="http://schemas.microsoft.com/office/drawing/2014/main" id="{5C6E8EAE-CE56-6C0C-48F4-8F7A89898285}"/>
              </a:ext>
            </a:extLst>
          </p:cNvPr>
          <p:cNvGraphicFramePr>
            <a:graphicFrameLocks noGrp="1"/>
          </p:cNvGraphicFramePr>
          <p:nvPr>
            <p:extLst>
              <p:ext uri="{D42A27DB-BD31-4B8C-83A1-F6EECF244321}">
                <p14:modId xmlns:p14="http://schemas.microsoft.com/office/powerpoint/2010/main" val="1090969428"/>
              </p:ext>
            </p:extLst>
          </p:nvPr>
        </p:nvGraphicFramePr>
        <p:xfrm>
          <a:off x="457200" y="1639528"/>
          <a:ext cx="8229600" cy="2864266"/>
        </p:xfrm>
        <a:graphic>
          <a:graphicData uri="http://schemas.openxmlformats.org/drawingml/2006/table">
            <a:tbl>
              <a:tblPr firstRow="1" bandRow="1">
                <a:tableStyleId>{40F9630F-82C1-40B7-BC3A-925EFCFF5E92}</a:tableStyleId>
              </a:tblPr>
              <a:tblGrid>
                <a:gridCol w="680003">
                  <a:extLst>
                    <a:ext uri="{9D8B030D-6E8A-4147-A177-3AD203B41FA5}">
                      <a16:colId xmlns:a16="http://schemas.microsoft.com/office/drawing/2014/main" val="4067294629"/>
                    </a:ext>
                  </a:extLst>
                </a:gridCol>
                <a:gridCol w="1594884">
                  <a:extLst>
                    <a:ext uri="{9D8B030D-6E8A-4147-A177-3AD203B41FA5}">
                      <a16:colId xmlns:a16="http://schemas.microsoft.com/office/drawing/2014/main" val="3039680984"/>
                    </a:ext>
                  </a:extLst>
                </a:gridCol>
                <a:gridCol w="5954713">
                  <a:extLst>
                    <a:ext uri="{9D8B030D-6E8A-4147-A177-3AD203B41FA5}">
                      <a16:colId xmlns:a16="http://schemas.microsoft.com/office/drawing/2014/main" val="2963256260"/>
                    </a:ext>
                  </a:extLst>
                </a:gridCol>
              </a:tblGrid>
              <a:tr h="291600">
                <a:tc>
                  <a:txBody>
                    <a:bodyPr/>
                    <a:lstStyle/>
                    <a:p>
                      <a:r>
                        <a:rPr lang="en-US" sz="1200" b="1" i="0" u="none" strike="noStrike" cap="none" baseline="0" noProof="0" dirty="0">
                          <a:solidFill>
                            <a:schemeClr val="bg1"/>
                          </a:solidFill>
                          <a:latin typeface="Arial" panose="020B0604020202020204" pitchFamily="34" charset="0"/>
                          <a:ea typeface="+mn-ea"/>
                          <a:cs typeface="Arial" panose="020B0604020202020204" pitchFamily="34" charset="0"/>
                          <a:sym typeface="Arial"/>
                        </a:rPr>
                        <a:t>Rating</a:t>
                      </a:r>
                      <a:endParaRPr lang="en-US" sz="1200" noProof="0" dirty="0">
                        <a:solidFill>
                          <a:schemeClr val="bg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r>
                        <a:rPr lang="en-US" sz="1200" b="1" i="0" u="none" strike="noStrike" cap="none" baseline="0" noProof="0" dirty="0">
                          <a:solidFill>
                            <a:schemeClr val="bg1"/>
                          </a:solidFill>
                          <a:latin typeface="Arial" panose="020B0604020202020204" pitchFamily="34" charset="0"/>
                          <a:ea typeface="+mn-ea"/>
                          <a:cs typeface="Arial" panose="020B0604020202020204" pitchFamily="34" charset="0"/>
                          <a:sym typeface="Arial"/>
                        </a:rPr>
                        <a:t>Consequence</a:t>
                      </a:r>
                      <a:endParaRPr lang="en-US" sz="1200" noProof="0" dirty="0">
                        <a:solidFill>
                          <a:schemeClr val="bg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sz="1200" b="1" i="0" u="none" strike="noStrike" cap="none" baseline="0" noProof="0" dirty="0">
                          <a:solidFill>
                            <a:schemeClr val="bg1"/>
                          </a:solidFill>
                          <a:latin typeface="Arial" panose="020B0604020202020204" pitchFamily="34" charset="0"/>
                          <a:ea typeface="+mn-ea"/>
                          <a:cs typeface="Arial" panose="020B0604020202020204" pitchFamily="34" charset="0"/>
                          <a:sym typeface="Arial"/>
                        </a:rPr>
                        <a:t>Expanded Definition</a:t>
                      </a:r>
                      <a:endParaRPr lang="en-US" sz="1200" noProof="0" dirty="0">
                        <a:solidFill>
                          <a:schemeClr val="bg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extLst>
                  <a:ext uri="{0D108BD9-81ED-4DB2-BD59-A6C34878D82A}">
                    <a16:rowId xmlns:a16="http://schemas.microsoft.com/office/drawing/2014/main" val="2430784136"/>
                  </a:ext>
                </a:extLst>
              </a:tr>
              <a:tr h="1272463">
                <a:tc>
                  <a:txBody>
                    <a:bodyPr/>
                    <a:lstStyle/>
                    <a:p>
                      <a:pPr algn="ctr"/>
                      <a:r>
                        <a:rPr lang="en-US" sz="1200" dirty="0">
                          <a:latin typeface="Arial" panose="020B0604020202020204" pitchFamily="34" charset="0"/>
                          <a:cs typeface="Arial" panose="020B0604020202020204" pitchFamily="34" charset="0"/>
                        </a:rPr>
                        <a:t>5</a:t>
                      </a:r>
                      <a:endParaRPr lang="en-IN" sz="12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b="1" dirty="0"/>
                        <a:t>Catastrophic</a:t>
                      </a:r>
                      <a:endParaRPr lang="en-US" sz="1200" b="1"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t>Major systemic security breach. Impact will last for three months or more and senior management will be required to intervene for the duration of the event to overcome shortcomings. Compliance costs are expected to be very substantial. A loss of customer business or other significant harm to the organization is expected. Substantial public or political debate about and loss of confidence in the organization is likely. Possible criminal or disciplinary action against personnel involved is likely.</a:t>
                      </a:r>
                      <a:endParaRPr lang="en-US" sz="1200"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504825482"/>
                  </a:ext>
                </a:extLst>
              </a:tr>
              <a:tr h="1300203">
                <a:tc>
                  <a:txBody>
                    <a:bodyPr/>
                    <a:lstStyle/>
                    <a:p>
                      <a:pPr algn="ctr"/>
                      <a:r>
                        <a:rPr lang="en-US" sz="1200" dirty="0">
                          <a:latin typeface="Arial" panose="020B0604020202020204" pitchFamily="34" charset="0"/>
                          <a:cs typeface="Arial" panose="020B0604020202020204" pitchFamily="34" charset="0"/>
                        </a:rPr>
                        <a:t>6</a:t>
                      </a:r>
                      <a:endParaRPr lang="en-IN" sz="12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b="1" dirty="0"/>
                        <a:t>Doomsday</a:t>
                      </a:r>
                      <a:endParaRPr lang="en-US" sz="1200" b="1"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t>Multiple instances of major systemic security breaches. Impact duration cannot be determined, and senior management will be required to place the company under voluntary administration or other form of major restructuring. Criminal proceedings against senior management is expected, and substantial loss of business and failure to meet organizational objectives is unavoidable. Compliance costs are likely to result in annual losses for some years with liquidation of the organization likely.</a:t>
                      </a:r>
                      <a:endParaRPr lang="en-US" sz="1200"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3281399972"/>
                  </a:ext>
                </a:extLst>
              </a:tr>
            </a:tbl>
          </a:graphicData>
        </a:graphic>
      </p:graphicFrame>
    </p:spTree>
    <p:extLst>
      <p:ext uri="{BB962C8B-B14F-4D97-AF65-F5344CB8AC3E}">
        <p14:creationId xmlns:p14="http://schemas.microsoft.com/office/powerpoint/2010/main" val="2511352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08355-200D-3C1D-D351-32978EA3F7B8}"/>
              </a:ext>
            </a:extLst>
          </p:cNvPr>
          <p:cNvSpPr>
            <a:spLocks noGrp="1"/>
          </p:cNvSpPr>
          <p:nvPr>
            <p:ph type="title"/>
          </p:nvPr>
        </p:nvSpPr>
        <p:spPr>
          <a:xfrm>
            <a:off x="457200" y="223028"/>
            <a:ext cx="8229600" cy="590349"/>
          </a:xfrm>
        </p:spPr>
        <p:txBody>
          <a:bodyPr lIns="0" tIns="18000" rIns="0" bIns="18000" anchor="ctr" anchorCtr="0">
            <a:spAutoFit/>
          </a:bodyPr>
          <a:lstStyle/>
          <a:p>
            <a:r>
              <a:rPr lang="en-US" sz="3600" noProof="0" dirty="0"/>
              <a:t>Table 14.4</a:t>
            </a:r>
            <a:endParaRPr lang="en-US" noProof="0" dirty="0"/>
          </a:p>
        </p:txBody>
      </p:sp>
      <p:sp>
        <p:nvSpPr>
          <p:cNvPr id="3" name="Content Placeholder 2">
            <a:extLst>
              <a:ext uri="{FF2B5EF4-FFF2-40B4-BE49-F238E27FC236}">
                <a16:creationId xmlns:a16="http://schemas.microsoft.com/office/drawing/2014/main" id="{88C9F41E-408D-D883-D2CB-7BA529BB8666}"/>
              </a:ext>
            </a:extLst>
          </p:cNvPr>
          <p:cNvSpPr>
            <a:spLocks noGrp="1"/>
          </p:cNvSpPr>
          <p:nvPr>
            <p:ph sz="quarter" idx="13"/>
          </p:nvPr>
        </p:nvSpPr>
        <p:spPr>
          <a:xfrm>
            <a:off x="604983" y="905013"/>
            <a:ext cx="7307161" cy="528794"/>
          </a:xfrm>
        </p:spPr>
        <p:txBody>
          <a:bodyPr wrap="square" lIns="0" tIns="18000" rIns="0" bIns="18000" anchor="ctr" anchorCtr="0">
            <a:spAutoFit/>
          </a:bodyPr>
          <a:lstStyle/>
          <a:p>
            <a:pPr marL="432" indent="0">
              <a:buNone/>
            </a:pPr>
            <a:r>
              <a:rPr lang="en-US" sz="1600" dirty="0">
                <a:solidFill>
                  <a:schemeClr val="tx1"/>
                </a:solidFill>
                <a:latin typeface="Arial" panose="020B0604020202020204" pitchFamily="34" charset="0"/>
                <a:cs typeface="Arial" panose="020B0604020202020204" pitchFamily="34" charset="0"/>
              </a:rPr>
              <a:t>Risk Level Determination - Combines risk likelihood and consequences to arrive at risk level and Meaning </a:t>
            </a:r>
          </a:p>
        </p:txBody>
      </p:sp>
      <p:pic>
        <p:nvPicPr>
          <p:cNvPr id="19" name="Picture 18" descr="The table shows six consequences from five risk likelihoods.&#10;Long description is available in notes, Press F6.">
            <a:extLst>
              <a:ext uri="{FF2B5EF4-FFF2-40B4-BE49-F238E27FC236}">
                <a16:creationId xmlns:a16="http://schemas.microsoft.com/office/drawing/2014/main" id="{202C208D-6088-5EB5-17AF-F09730B9E7F9}"/>
              </a:ext>
            </a:extLst>
          </p:cNvPr>
          <p:cNvPicPr>
            <a:picLocks noChangeAspect="1"/>
          </p:cNvPicPr>
          <p:nvPr/>
        </p:nvPicPr>
        <p:blipFill>
          <a:blip r:embed="rId3"/>
          <a:stretch>
            <a:fillRect/>
          </a:stretch>
        </p:blipFill>
        <p:spPr>
          <a:xfrm>
            <a:off x="504267" y="1507108"/>
            <a:ext cx="7407877" cy="2231288"/>
          </a:xfrm>
          <a:prstGeom prst="rect">
            <a:avLst/>
          </a:prstGeom>
        </p:spPr>
      </p:pic>
      <p:graphicFrame>
        <p:nvGraphicFramePr>
          <p:cNvPr id="17" name="Table 16">
            <a:extLst>
              <a:ext uri="{FF2B5EF4-FFF2-40B4-BE49-F238E27FC236}">
                <a16:creationId xmlns:a16="http://schemas.microsoft.com/office/drawing/2014/main" id="{001611D2-808B-EBD1-537C-91C7C9FA53C5}"/>
              </a:ext>
            </a:extLst>
          </p:cNvPr>
          <p:cNvGraphicFramePr>
            <a:graphicFrameLocks noGrp="1"/>
          </p:cNvGraphicFramePr>
          <p:nvPr>
            <p:extLst>
              <p:ext uri="{D42A27DB-BD31-4B8C-83A1-F6EECF244321}">
                <p14:modId xmlns:p14="http://schemas.microsoft.com/office/powerpoint/2010/main" val="3592321399"/>
              </p:ext>
            </p:extLst>
          </p:nvPr>
        </p:nvGraphicFramePr>
        <p:xfrm>
          <a:off x="506360" y="3891119"/>
          <a:ext cx="8133907" cy="2286000"/>
        </p:xfrm>
        <a:graphic>
          <a:graphicData uri="http://schemas.openxmlformats.org/drawingml/2006/table">
            <a:tbl>
              <a:tblPr firstRow="1" firstCol="1" bandRow="1">
                <a:tableStyleId>{2D5ABB26-0587-4C30-8999-92F81FD0307C}</a:tableStyleId>
              </a:tblPr>
              <a:tblGrid>
                <a:gridCol w="1276597">
                  <a:extLst>
                    <a:ext uri="{9D8B030D-6E8A-4147-A177-3AD203B41FA5}">
                      <a16:colId xmlns:a16="http://schemas.microsoft.com/office/drawing/2014/main" val="1948841383"/>
                    </a:ext>
                  </a:extLst>
                </a:gridCol>
                <a:gridCol w="6857310">
                  <a:extLst>
                    <a:ext uri="{9D8B030D-6E8A-4147-A177-3AD203B41FA5}">
                      <a16:colId xmlns:a16="http://schemas.microsoft.com/office/drawing/2014/main" val="1946600935"/>
                    </a:ext>
                  </a:extLst>
                </a:gridCol>
              </a:tblGrid>
              <a:tr h="228450">
                <a:tc>
                  <a:txBody>
                    <a:bodyPr/>
                    <a:lstStyle/>
                    <a:p>
                      <a:r>
                        <a:rPr lang="en-US" sz="1200" b="1" dirty="0">
                          <a:solidFill>
                            <a:schemeClr val="bg1"/>
                          </a:solidFill>
                          <a:latin typeface="Arial" panose="020B0604020202020204" pitchFamily="34" charset="0"/>
                          <a:cs typeface="Arial" panose="020B0604020202020204" pitchFamily="34" charset="0"/>
                        </a:rPr>
                        <a:t>Risk Level</a:t>
                      </a:r>
                      <a:endParaRPr lang="en-US" sz="1200" b="1" noProof="0" dirty="0">
                        <a:solidFill>
                          <a:schemeClr val="bg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Description</a:t>
                      </a:r>
                      <a:endParaRPr lang="en-US" sz="1200" b="1" noProof="0" dirty="0">
                        <a:solidFill>
                          <a:schemeClr val="bg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extLst>
                  <a:ext uri="{0D108BD9-81ED-4DB2-BD59-A6C34878D82A}">
                    <a16:rowId xmlns:a16="http://schemas.microsoft.com/office/drawing/2014/main" val="1557743573"/>
                  </a:ext>
                </a:extLst>
              </a:tr>
              <a:tr h="394312">
                <a:tc>
                  <a:txBody>
                    <a:bodyPr/>
                    <a:lstStyle/>
                    <a:p>
                      <a:r>
                        <a:rPr lang="en-US" sz="1200" b="1" dirty="0">
                          <a:latin typeface="Arial" panose="020B0604020202020204" pitchFamily="34" charset="0"/>
                          <a:cs typeface="Arial" panose="020B0604020202020204" pitchFamily="34" charset="0"/>
                        </a:rPr>
                        <a:t>Extreme (E)</a:t>
                      </a:r>
                      <a:endParaRPr lang="en-US" sz="1200" b="1"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Will require detailed research and management planning at an executive/director level. Ongoing planning and monitoring will be required with regular reviews. Substantial adjustment of controls to manage the risk is expected with costs possibly exceeding original forecasts.</a:t>
                      </a:r>
                      <a:endParaRPr lang="en-US" sz="1200"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85391497"/>
                  </a:ext>
                </a:extLst>
              </a:tr>
              <a:tr h="394312">
                <a:tc>
                  <a:txBody>
                    <a:bodyPr/>
                    <a:lstStyle/>
                    <a:p>
                      <a:r>
                        <a:rPr lang="en-US" sz="1200" b="1" dirty="0">
                          <a:latin typeface="Arial" panose="020B0604020202020204" pitchFamily="34" charset="0"/>
                          <a:cs typeface="Arial" panose="020B0604020202020204" pitchFamily="34" charset="0"/>
                        </a:rPr>
                        <a:t>High (H)</a:t>
                      </a:r>
                      <a:endParaRPr lang="en-US" sz="1200" b="1"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Requires management attention, but management and planning can be left to senior project or team leaders. Ongoing planning and monitoring with regular reviews are likely, though adjustment of controls is likely to be met from within existing resources.</a:t>
                      </a:r>
                      <a:endParaRPr lang="en-US" sz="1200"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386114474"/>
                  </a:ext>
                </a:extLst>
              </a:tr>
              <a:tr h="281651">
                <a:tc>
                  <a:txBody>
                    <a:bodyPr/>
                    <a:lstStyle/>
                    <a:p>
                      <a:r>
                        <a:rPr lang="en-US" sz="1200" b="1" dirty="0">
                          <a:latin typeface="Arial" panose="020B0604020202020204" pitchFamily="34" charset="0"/>
                          <a:cs typeface="Arial" panose="020B0604020202020204" pitchFamily="34" charset="0"/>
                        </a:rPr>
                        <a:t>Medium (M)</a:t>
                      </a:r>
                      <a:endParaRPr lang="en-US" sz="1200" b="1"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Can be managed by existing specific monitoring and response procedures. Management by employees is suitable with appropriate monitoring and reviews.</a:t>
                      </a:r>
                      <a:endParaRPr lang="en-US" sz="1200"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918267406"/>
                  </a:ext>
                </a:extLst>
              </a:tr>
              <a:tr h="228450">
                <a:tc>
                  <a:txBody>
                    <a:bodyPr/>
                    <a:lstStyle/>
                    <a:p>
                      <a:r>
                        <a:rPr lang="en-US" sz="1200" b="1" dirty="0">
                          <a:latin typeface="Arial" panose="020B0604020202020204" pitchFamily="34" charset="0"/>
                          <a:cs typeface="Arial" panose="020B0604020202020204" pitchFamily="34" charset="0"/>
                        </a:rPr>
                        <a:t>Low (L)</a:t>
                      </a:r>
                      <a:endParaRPr lang="en-US" sz="1200" b="1"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Can be managed through routine procedures.</a:t>
                      </a:r>
                      <a:endParaRPr lang="en-US" sz="1200"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973451458"/>
                  </a:ext>
                </a:extLst>
              </a:tr>
            </a:tbl>
          </a:graphicData>
        </a:graphic>
      </p:graphicFrame>
      <p:sp>
        <p:nvSpPr>
          <p:cNvPr id="5" name="TextBox 4">
            <a:extLst>
              <a:ext uri="{FF2B5EF4-FFF2-40B4-BE49-F238E27FC236}">
                <a16:creationId xmlns:a16="http://schemas.microsoft.com/office/drawing/2014/main" id="{1C98D5A9-4356-D874-123F-A9A8D96A0D02}"/>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009613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029"/>
            <a:ext cx="8229600" cy="590349"/>
          </a:xfrm>
        </p:spPr>
        <p:txBody>
          <a:bodyPr lIns="0" tIns="18000" rIns="0" bIns="18000" anchor="ctr" anchorCtr="0">
            <a:spAutoFit/>
          </a:bodyPr>
          <a:lstStyle/>
          <a:p>
            <a:r>
              <a:rPr lang="en-US" noProof="0" dirty="0"/>
              <a:t>Table 14.5</a:t>
            </a:r>
          </a:p>
        </p:txBody>
      </p:sp>
      <p:sp>
        <p:nvSpPr>
          <p:cNvPr id="5" name="Content Placeholder 4">
            <a:extLst>
              <a:ext uri="{FF2B5EF4-FFF2-40B4-BE49-F238E27FC236}">
                <a16:creationId xmlns:a16="http://schemas.microsoft.com/office/drawing/2014/main" id="{FF7C6A08-D831-6686-64F7-73546DF6393B}"/>
              </a:ext>
            </a:extLst>
          </p:cNvPr>
          <p:cNvSpPr>
            <a:spLocks noGrp="1"/>
          </p:cNvSpPr>
          <p:nvPr>
            <p:ph sz="quarter" idx="13"/>
          </p:nvPr>
        </p:nvSpPr>
        <p:spPr>
          <a:xfrm>
            <a:off x="457200" y="1021714"/>
            <a:ext cx="8229600" cy="405683"/>
          </a:xfrm>
        </p:spPr>
        <p:txBody>
          <a:bodyPr lIns="0" tIns="18000" rIns="0" bIns="18000" anchor="ctr" anchorCtr="0">
            <a:spAutoFit/>
          </a:bodyPr>
          <a:lstStyle/>
          <a:p>
            <a:pPr marL="0" indent="0">
              <a:buNone/>
            </a:pPr>
            <a:r>
              <a:rPr lang="en-US" noProof="0" dirty="0">
                <a:latin typeface="Arial" panose="020B0604020202020204" pitchFamily="34" charset="0"/>
                <a:cs typeface="Arial" panose="020B0604020202020204" pitchFamily="34" charset="0"/>
              </a:rPr>
              <a:t>Risk Register</a:t>
            </a:r>
          </a:p>
        </p:txBody>
      </p:sp>
      <p:graphicFrame>
        <p:nvGraphicFramePr>
          <p:cNvPr id="6" name="Table 5">
            <a:extLst>
              <a:ext uri="{FF2B5EF4-FFF2-40B4-BE49-F238E27FC236}">
                <a16:creationId xmlns:a16="http://schemas.microsoft.com/office/drawing/2014/main" id="{736A517F-BEF6-99F4-1A1A-B2BE535EA28F}"/>
              </a:ext>
            </a:extLst>
          </p:cNvPr>
          <p:cNvGraphicFramePr>
            <a:graphicFrameLocks noGrp="1"/>
          </p:cNvGraphicFramePr>
          <p:nvPr>
            <p:extLst>
              <p:ext uri="{D42A27DB-BD31-4B8C-83A1-F6EECF244321}">
                <p14:modId xmlns:p14="http://schemas.microsoft.com/office/powerpoint/2010/main" val="3368005599"/>
              </p:ext>
            </p:extLst>
          </p:nvPr>
        </p:nvGraphicFramePr>
        <p:xfrm>
          <a:off x="488267" y="1678858"/>
          <a:ext cx="8179701" cy="2266287"/>
        </p:xfrm>
        <a:graphic>
          <a:graphicData uri="http://schemas.openxmlformats.org/drawingml/2006/table">
            <a:tbl>
              <a:tblPr firstRow="1" bandRow="1">
                <a:tableStyleId>{2D5ABB26-0587-4C30-8999-92F81FD0307C}</a:tableStyleId>
              </a:tblPr>
              <a:tblGrid>
                <a:gridCol w="1115892">
                  <a:extLst>
                    <a:ext uri="{9D8B030D-6E8A-4147-A177-3AD203B41FA5}">
                      <a16:colId xmlns:a16="http://schemas.microsoft.com/office/drawing/2014/main" val="578807468"/>
                    </a:ext>
                  </a:extLst>
                </a:gridCol>
                <a:gridCol w="1768306">
                  <a:extLst>
                    <a:ext uri="{9D8B030D-6E8A-4147-A177-3AD203B41FA5}">
                      <a16:colId xmlns:a16="http://schemas.microsoft.com/office/drawing/2014/main" val="661822893"/>
                    </a:ext>
                  </a:extLst>
                </a:gridCol>
                <a:gridCol w="1024367">
                  <a:extLst>
                    <a:ext uri="{9D8B030D-6E8A-4147-A177-3AD203B41FA5}">
                      <a16:colId xmlns:a16="http://schemas.microsoft.com/office/drawing/2014/main" val="458230760"/>
                    </a:ext>
                  </a:extLst>
                </a:gridCol>
                <a:gridCol w="1089568">
                  <a:extLst>
                    <a:ext uri="{9D8B030D-6E8A-4147-A177-3AD203B41FA5}">
                      <a16:colId xmlns:a16="http://schemas.microsoft.com/office/drawing/2014/main" val="3133599529"/>
                    </a:ext>
                  </a:extLst>
                </a:gridCol>
                <a:gridCol w="1381401">
                  <a:extLst>
                    <a:ext uri="{9D8B030D-6E8A-4147-A177-3AD203B41FA5}">
                      <a16:colId xmlns:a16="http://schemas.microsoft.com/office/drawing/2014/main" val="979154554"/>
                    </a:ext>
                  </a:extLst>
                </a:gridCol>
                <a:gridCol w="863238">
                  <a:extLst>
                    <a:ext uri="{9D8B030D-6E8A-4147-A177-3AD203B41FA5}">
                      <a16:colId xmlns:a16="http://schemas.microsoft.com/office/drawing/2014/main" val="2756346455"/>
                    </a:ext>
                  </a:extLst>
                </a:gridCol>
                <a:gridCol w="936929">
                  <a:extLst>
                    <a:ext uri="{9D8B030D-6E8A-4147-A177-3AD203B41FA5}">
                      <a16:colId xmlns:a16="http://schemas.microsoft.com/office/drawing/2014/main" val="4259007706"/>
                    </a:ext>
                  </a:extLst>
                </a:gridCol>
              </a:tblGrid>
              <a:tr h="581808">
                <a:tc>
                  <a:txBody>
                    <a:bodyPr/>
                    <a:lstStyle/>
                    <a:p>
                      <a:pPr algn="l"/>
                      <a:r>
                        <a:rPr lang="en-US" b="1" dirty="0">
                          <a:solidFill>
                            <a:schemeClr val="bg1"/>
                          </a:solidFill>
                          <a:latin typeface="Arial" panose="020B0604020202020204" pitchFamily="34" charset="0"/>
                          <a:cs typeface="Arial" panose="020B0604020202020204" pitchFamily="34" charset="0"/>
                        </a:rPr>
                        <a:t>Asset</a:t>
                      </a:r>
                      <a:endParaRPr lang="en-US" sz="1400" b="1" noProof="0" dirty="0">
                        <a:solidFill>
                          <a:schemeClr val="bg1"/>
                        </a:solidFill>
                        <a:latin typeface="Arial" panose="020B0604020202020204" pitchFamily="34" charset="0"/>
                        <a:cs typeface="Arial" panose="020B0604020202020204" pitchFamily="34" charset="0"/>
                      </a:endParaRPr>
                    </a:p>
                  </a:txBody>
                  <a:tcPr marL="90535" marR="905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b="1" dirty="0">
                          <a:solidFill>
                            <a:schemeClr val="bg1"/>
                          </a:solidFill>
                          <a:latin typeface="Arial" panose="020B0604020202020204" pitchFamily="34" charset="0"/>
                          <a:cs typeface="Arial" panose="020B0604020202020204" pitchFamily="34" charset="0"/>
                        </a:rPr>
                        <a:t>Threat/ Vulnerability</a:t>
                      </a:r>
                      <a:endParaRPr lang="en-US" sz="1400" b="1" noProof="0" dirty="0">
                        <a:solidFill>
                          <a:schemeClr val="bg1"/>
                        </a:solidFill>
                        <a:latin typeface="Arial" panose="020B0604020202020204" pitchFamily="34" charset="0"/>
                        <a:cs typeface="Arial" panose="020B0604020202020204" pitchFamily="34" charset="0"/>
                      </a:endParaRPr>
                    </a:p>
                  </a:txBody>
                  <a:tcPr marL="90535" marR="905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b="1" dirty="0">
                          <a:solidFill>
                            <a:schemeClr val="bg1"/>
                          </a:solidFill>
                          <a:latin typeface="Arial" panose="020B0604020202020204" pitchFamily="34" charset="0"/>
                          <a:cs typeface="Arial" panose="020B0604020202020204" pitchFamily="34" charset="0"/>
                        </a:rPr>
                        <a:t>Existing Controls</a:t>
                      </a:r>
                      <a:endParaRPr lang="en-US" sz="1400" b="1" noProof="0" dirty="0">
                        <a:solidFill>
                          <a:schemeClr val="bg1"/>
                        </a:solidFill>
                        <a:latin typeface="Arial" panose="020B0604020202020204" pitchFamily="34" charset="0"/>
                        <a:cs typeface="Arial" panose="020B0604020202020204" pitchFamily="34" charset="0"/>
                      </a:endParaRPr>
                    </a:p>
                  </a:txBody>
                  <a:tcPr marL="90535" marR="905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b="1" dirty="0">
                          <a:solidFill>
                            <a:schemeClr val="bg1"/>
                          </a:solidFill>
                          <a:latin typeface="Arial" panose="020B0604020202020204" pitchFamily="34" charset="0"/>
                          <a:cs typeface="Arial" panose="020B0604020202020204" pitchFamily="34" charset="0"/>
                        </a:rPr>
                        <a:t>Likelihood</a:t>
                      </a:r>
                      <a:endParaRPr lang="en-US" sz="1400" b="1" noProof="0" dirty="0">
                        <a:solidFill>
                          <a:schemeClr val="bg1"/>
                        </a:solidFill>
                        <a:latin typeface="Arial" panose="020B0604020202020204" pitchFamily="34" charset="0"/>
                        <a:cs typeface="Arial" panose="020B0604020202020204" pitchFamily="34" charset="0"/>
                      </a:endParaRPr>
                    </a:p>
                  </a:txBody>
                  <a:tcPr marL="90535" marR="905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b="1" dirty="0">
                          <a:solidFill>
                            <a:schemeClr val="bg1"/>
                          </a:solidFill>
                          <a:latin typeface="Arial" panose="020B0604020202020204" pitchFamily="34" charset="0"/>
                          <a:cs typeface="Arial" panose="020B0604020202020204" pitchFamily="34" charset="0"/>
                        </a:rPr>
                        <a:t>Consequence</a:t>
                      </a:r>
                      <a:endParaRPr lang="en-US" sz="1400" b="1" noProof="0" dirty="0">
                        <a:solidFill>
                          <a:schemeClr val="bg1"/>
                        </a:solidFill>
                        <a:latin typeface="Arial" panose="020B0604020202020204" pitchFamily="34" charset="0"/>
                        <a:cs typeface="Arial" panose="020B0604020202020204" pitchFamily="34" charset="0"/>
                      </a:endParaRPr>
                    </a:p>
                  </a:txBody>
                  <a:tcPr marL="90535" marR="905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b="1" dirty="0">
                          <a:solidFill>
                            <a:schemeClr val="bg1"/>
                          </a:solidFill>
                          <a:latin typeface="Arial" panose="020B0604020202020204" pitchFamily="34" charset="0"/>
                          <a:cs typeface="Arial" panose="020B0604020202020204" pitchFamily="34" charset="0"/>
                        </a:rPr>
                        <a:t>Level of Risk</a:t>
                      </a:r>
                      <a:endParaRPr lang="en-US" sz="1400" b="1" noProof="0" dirty="0">
                        <a:solidFill>
                          <a:schemeClr val="bg1"/>
                        </a:solidFill>
                        <a:latin typeface="Arial" panose="020B0604020202020204" pitchFamily="34" charset="0"/>
                        <a:cs typeface="Arial" panose="020B0604020202020204" pitchFamily="34" charset="0"/>
                      </a:endParaRPr>
                    </a:p>
                  </a:txBody>
                  <a:tcPr marL="90535" marR="905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b="1" dirty="0">
                          <a:solidFill>
                            <a:schemeClr val="bg1"/>
                          </a:solidFill>
                          <a:latin typeface="Arial" panose="020B0604020202020204" pitchFamily="34" charset="0"/>
                          <a:cs typeface="Arial" panose="020B0604020202020204" pitchFamily="34" charset="0"/>
                        </a:rPr>
                        <a:t>Risk Priority</a:t>
                      </a:r>
                      <a:endParaRPr lang="en-US" sz="1400" b="1" noProof="0" dirty="0">
                        <a:solidFill>
                          <a:schemeClr val="bg1"/>
                        </a:solidFill>
                        <a:latin typeface="Arial" panose="020B0604020202020204" pitchFamily="34" charset="0"/>
                        <a:cs typeface="Arial" panose="020B0604020202020204" pitchFamily="34" charset="0"/>
                      </a:endParaRPr>
                    </a:p>
                  </a:txBody>
                  <a:tcPr marL="90535" marR="905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extLst>
                  <a:ext uri="{0D108BD9-81ED-4DB2-BD59-A6C34878D82A}">
                    <a16:rowId xmlns:a16="http://schemas.microsoft.com/office/drawing/2014/main" val="1292087089"/>
                  </a:ext>
                </a:extLst>
              </a:tr>
              <a:tr h="732391">
                <a:tc>
                  <a:txBody>
                    <a:bodyPr/>
                    <a:lstStyle/>
                    <a:p>
                      <a:r>
                        <a:rPr lang="en-US" dirty="0">
                          <a:latin typeface="Arial" panose="020B0604020202020204" pitchFamily="34" charset="0"/>
                          <a:cs typeface="Arial" panose="020B0604020202020204" pitchFamily="34" charset="0"/>
                        </a:rPr>
                        <a:t>Internet router</a:t>
                      </a:r>
                      <a:endParaRPr lang="en-US" sz="1400" noProof="0" dirty="0">
                        <a:latin typeface="Arial" panose="020B0604020202020204" pitchFamily="34" charset="0"/>
                        <a:cs typeface="Arial" panose="020B0604020202020204" pitchFamily="34" charset="0"/>
                      </a:endParaRPr>
                    </a:p>
                  </a:txBody>
                  <a:tcPr marL="90535" marR="905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dirty="0">
                          <a:latin typeface="Arial" panose="020B0604020202020204" pitchFamily="34" charset="0"/>
                          <a:cs typeface="Arial" panose="020B0604020202020204" pitchFamily="34" charset="0"/>
                        </a:rPr>
                        <a:t>Outside hacker attack</a:t>
                      </a:r>
                      <a:endParaRPr lang="en-US" sz="1400" noProof="0" dirty="0">
                        <a:latin typeface="Arial" panose="020B0604020202020204" pitchFamily="34" charset="0"/>
                        <a:cs typeface="Arial" panose="020B0604020202020204" pitchFamily="34" charset="0"/>
                      </a:endParaRPr>
                    </a:p>
                  </a:txBody>
                  <a:tcPr marL="90535" marR="905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dirty="0">
                          <a:latin typeface="Arial" panose="020B0604020202020204" pitchFamily="34" charset="0"/>
                          <a:cs typeface="Arial" panose="020B0604020202020204" pitchFamily="34" charset="0"/>
                        </a:rPr>
                        <a:t>Admin password only</a:t>
                      </a:r>
                      <a:endParaRPr lang="en-US" sz="1400" noProof="0" dirty="0">
                        <a:latin typeface="Arial" panose="020B0604020202020204" pitchFamily="34" charset="0"/>
                        <a:cs typeface="Arial" panose="020B0604020202020204" pitchFamily="34" charset="0"/>
                      </a:endParaRPr>
                    </a:p>
                  </a:txBody>
                  <a:tcPr marL="90535" marR="905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dirty="0">
                          <a:latin typeface="Arial" panose="020B0604020202020204" pitchFamily="34" charset="0"/>
                          <a:cs typeface="Arial" panose="020B0604020202020204" pitchFamily="34" charset="0"/>
                        </a:rPr>
                        <a:t>Possible</a:t>
                      </a:r>
                      <a:endParaRPr lang="en-US" sz="1400" noProof="0" dirty="0">
                        <a:latin typeface="Arial" panose="020B0604020202020204" pitchFamily="34" charset="0"/>
                        <a:cs typeface="Arial" panose="020B0604020202020204" pitchFamily="34" charset="0"/>
                      </a:endParaRPr>
                    </a:p>
                  </a:txBody>
                  <a:tcPr marL="90535" marR="905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dirty="0">
                          <a:latin typeface="Arial" panose="020B0604020202020204" pitchFamily="34" charset="0"/>
                          <a:cs typeface="Arial" panose="020B0604020202020204" pitchFamily="34" charset="0"/>
                        </a:rPr>
                        <a:t>Moderate</a:t>
                      </a:r>
                      <a:endParaRPr lang="en-US" sz="1400" noProof="0" dirty="0">
                        <a:latin typeface="Arial" panose="020B0604020202020204" pitchFamily="34" charset="0"/>
                        <a:cs typeface="Arial" panose="020B0604020202020204" pitchFamily="34" charset="0"/>
                      </a:endParaRPr>
                    </a:p>
                  </a:txBody>
                  <a:tcPr marL="90535" marR="905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400" b="0" i="0" u="none" strike="noStrike" cap="none" baseline="0" noProof="0" dirty="0">
                          <a:solidFill>
                            <a:schemeClr val="tx1"/>
                          </a:solidFill>
                          <a:latin typeface="Arial" panose="020B0604020202020204" pitchFamily="34" charset="0"/>
                          <a:ea typeface="+mn-ea"/>
                          <a:cs typeface="Arial" panose="020B0604020202020204" pitchFamily="34" charset="0"/>
                          <a:sym typeface="Arial"/>
                        </a:rPr>
                        <a:t>High</a:t>
                      </a:r>
                      <a:endParaRPr lang="en-US" sz="1400" noProof="0" dirty="0">
                        <a:latin typeface="Arial" panose="020B0604020202020204" pitchFamily="34" charset="0"/>
                        <a:cs typeface="Arial" panose="020B0604020202020204" pitchFamily="34" charset="0"/>
                      </a:endParaRPr>
                    </a:p>
                  </a:txBody>
                  <a:tcPr marL="90535" marR="905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400" dirty="0">
                          <a:latin typeface="Arial" panose="020B0604020202020204" pitchFamily="34" charset="0"/>
                          <a:cs typeface="Arial" panose="020B0604020202020204" pitchFamily="34" charset="0"/>
                        </a:rPr>
                        <a:t>1</a:t>
                      </a:r>
                      <a:endParaRPr lang="en-IN" sz="1400" dirty="0">
                        <a:latin typeface="Arial" panose="020B0604020202020204" pitchFamily="34" charset="0"/>
                        <a:cs typeface="Arial" panose="020B0604020202020204" pitchFamily="34" charset="0"/>
                      </a:endParaRPr>
                    </a:p>
                  </a:txBody>
                  <a:tcPr marL="90535" marR="905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3557487340"/>
                  </a:ext>
                </a:extLst>
              </a:tr>
              <a:tr h="952088">
                <a:tc>
                  <a:txBody>
                    <a:bodyPr/>
                    <a:lstStyle/>
                    <a:p>
                      <a:r>
                        <a:rPr lang="en-US" dirty="0">
                          <a:latin typeface="Arial" panose="020B0604020202020204" pitchFamily="34" charset="0"/>
                          <a:cs typeface="Arial" panose="020B0604020202020204" pitchFamily="34" charset="0"/>
                        </a:rPr>
                        <a:t>Destruction of data center</a:t>
                      </a:r>
                      <a:endParaRPr lang="en-US" sz="1400" noProof="0" dirty="0">
                        <a:latin typeface="Arial" panose="020B0604020202020204" pitchFamily="34" charset="0"/>
                        <a:cs typeface="Arial" panose="020B0604020202020204" pitchFamily="34" charset="0"/>
                      </a:endParaRPr>
                    </a:p>
                  </a:txBody>
                  <a:tcPr marL="90535" marR="905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dirty="0">
                          <a:latin typeface="Arial" panose="020B0604020202020204" pitchFamily="34" charset="0"/>
                          <a:cs typeface="Arial" panose="020B0604020202020204" pitchFamily="34" charset="0"/>
                        </a:rPr>
                        <a:t>Accidental fire or flood</a:t>
                      </a:r>
                      <a:endParaRPr lang="en-US" sz="1400" noProof="0" dirty="0">
                        <a:latin typeface="Arial" panose="020B0604020202020204" pitchFamily="34" charset="0"/>
                        <a:cs typeface="Arial" panose="020B0604020202020204" pitchFamily="34" charset="0"/>
                      </a:endParaRPr>
                    </a:p>
                  </a:txBody>
                  <a:tcPr marL="90535" marR="905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dirty="0">
                          <a:latin typeface="Arial" panose="020B0604020202020204" pitchFamily="34" charset="0"/>
                          <a:cs typeface="Arial" panose="020B0604020202020204" pitchFamily="34" charset="0"/>
                        </a:rPr>
                        <a:t>None (no disaster recovery plan)</a:t>
                      </a:r>
                      <a:endParaRPr lang="en-US" sz="1400" noProof="0" dirty="0">
                        <a:latin typeface="Arial" panose="020B0604020202020204" pitchFamily="34" charset="0"/>
                        <a:cs typeface="Arial" panose="020B0604020202020204" pitchFamily="34" charset="0"/>
                      </a:endParaRPr>
                    </a:p>
                  </a:txBody>
                  <a:tcPr marL="90535" marR="905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dirty="0">
                          <a:latin typeface="Arial" panose="020B0604020202020204" pitchFamily="34" charset="0"/>
                          <a:cs typeface="Arial" panose="020B0604020202020204" pitchFamily="34" charset="0"/>
                        </a:rPr>
                        <a:t>Unlikely</a:t>
                      </a:r>
                      <a:endParaRPr lang="en-US" sz="1400" noProof="0" dirty="0">
                        <a:latin typeface="Arial" panose="020B0604020202020204" pitchFamily="34" charset="0"/>
                        <a:cs typeface="Arial" panose="020B0604020202020204" pitchFamily="34" charset="0"/>
                      </a:endParaRPr>
                    </a:p>
                  </a:txBody>
                  <a:tcPr marL="90535" marR="905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dirty="0">
                          <a:latin typeface="Arial" panose="020B0604020202020204" pitchFamily="34" charset="0"/>
                          <a:cs typeface="Arial" panose="020B0604020202020204" pitchFamily="34" charset="0"/>
                        </a:rPr>
                        <a:t>Major</a:t>
                      </a:r>
                      <a:endParaRPr lang="en-US" sz="1400" noProof="0" dirty="0">
                        <a:latin typeface="Arial" panose="020B0604020202020204" pitchFamily="34" charset="0"/>
                        <a:cs typeface="Arial" panose="020B0604020202020204" pitchFamily="34" charset="0"/>
                      </a:endParaRPr>
                    </a:p>
                  </a:txBody>
                  <a:tcPr marL="90535" marR="905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400" b="0" i="0" u="none" strike="noStrike" cap="none" baseline="0" noProof="0" dirty="0">
                          <a:solidFill>
                            <a:schemeClr val="tx1"/>
                          </a:solidFill>
                          <a:latin typeface="Arial" panose="020B0604020202020204" pitchFamily="34" charset="0"/>
                          <a:ea typeface="+mn-ea"/>
                          <a:cs typeface="Arial" panose="020B0604020202020204" pitchFamily="34" charset="0"/>
                          <a:sym typeface="Arial"/>
                        </a:rPr>
                        <a:t>High</a:t>
                      </a:r>
                      <a:endParaRPr lang="en-US" sz="1400" noProof="0" dirty="0">
                        <a:latin typeface="Arial" panose="020B0604020202020204" pitchFamily="34" charset="0"/>
                        <a:cs typeface="Arial" panose="020B0604020202020204" pitchFamily="34" charset="0"/>
                      </a:endParaRPr>
                    </a:p>
                  </a:txBody>
                  <a:tcPr marL="90535" marR="905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400" dirty="0">
                          <a:latin typeface="Arial" panose="020B0604020202020204" pitchFamily="34" charset="0"/>
                          <a:cs typeface="Arial" panose="020B0604020202020204" pitchFamily="34" charset="0"/>
                        </a:rPr>
                        <a:t>2</a:t>
                      </a:r>
                      <a:endParaRPr lang="en-IN" sz="1400" dirty="0">
                        <a:latin typeface="Arial" panose="020B0604020202020204" pitchFamily="34" charset="0"/>
                        <a:cs typeface="Arial" panose="020B0604020202020204" pitchFamily="34" charset="0"/>
                      </a:endParaRPr>
                    </a:p>
                  </a:txBody>
                  <a:tcPr marL="90535" marR="905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3415474656"/>
                  </a:ext>
                </a:extLst>
              </a:tr>
            </a:tbl>
          </a:graphicData>
        </a:graphic>
      </p:graphicFrame>
      <p:sp>
        <p:nvSpPr>
          <p:cNvPr id="3" name="TextBox 2">
            <a:extLst>
              <a:ext uri="{FF2B5EF4-FFF2-40B4-BE49-F238E27FC236}">
                <a16:creationId xmlns:a16="http://schemas.microsoft.com/office/drawing/2014/main" id="{71934443-0579-033C-D61A-86E86A8009EE}"/>
              </a:ext>
            </a:extLst>
          </p:cNvPr>
          <p:cNvSpPr txBox="1"/>
          <p:nvPr/>
        </p:nvSpPr>
        <p:spPr>
          <a:xfrm>
            <a:off x="467544" y="4196606"/>
            <a:ext cx="8208911"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1"/>
                </a:solidFill>
              </a:rPr>
              <a:t>Accompanied by supporting details of how the various items were determined:</a:t>
            </a:r>
          </a:p>
          <a:p>
            <a:pPr marL="742950" lvl="1" indent="-285750">
              <a:buFont typeface="Arial" panose="020B0604020202020204" pitchFamily="34" charset="0"/>
              <a:buChar char="•"/>
            </a:pPr>
            <a:r>
              <a:rPr lang="en-US" sz="1600" dirty="0">
                <a:solidFill>
                  <a:schemeClr val="tx1"/>
                </a:solidFill>
              </a:rPr>
              <a:t>rationale, justification and supporting evidence</a:t>
            </a:r>
          </a:p>
          <a:p>
            <a:pPr marL="285750" indent="-285750">
              <a:buFont typeface="Arial" panose="020B0604020202020204" pitchFamily="34" charset="0"/>
              <a:buChar char="•"/>
            </a:pPr>
            <a:r>
              <a:rPr lang="en-US" sz="1600" dirty="0">
                <a:solidFill>
                  <a:schemeClr val="tx1"/>
                </a:solidFill>
              </a:rPr>
              <a:t>Provides senior management with information to make decisions on how to best manage the identified risks</a:t>
            </a:r>
          </a:p>
          <a:p>
            <a:pPr marL="285750" indent="-285750">
              <a:buFont typeface="Arial" panose="020B0604020202020204" pitchFamily="34" charset="0"/>
              <a:buChar char="•"/>
            </a:pPr>
            <a:r>
              <a:rPr lang="en-US" sz="1600" dirty="0">
                <a:solidFill>
                  <a:schemeClr val="tx1"/>
                </a:solidFill>
              </a:rPr>
              <a:t>Provides evidence that a risk assessment process has been followed</a:t>
            </a:r>
          </a:p>
        </p:txBody>
      </p:sp>
      <p:sp>
        <p:nvSpPr>
          <p:cNvPr id="4" name="TextBox 3">
            <a:extLst>
              <a:ext uri="{FF2B5EF4-FFF2-40B4-BE49-F238E27FC236}">
                <a16:creationId xmlns:a16="http://schemas.microsoft.com/office/drawing/2014/main" id="{1A4BEAB4-3134-A2C6-5597-2901074F5A4D}"/>
              </a:ext>
            </a:extLst>
          </p:cNvPr>
          <p:cNvSpPr txBox="1"/>
          <p:nvPr/>
        </p:nvSpPr>
        <p:spPr>
          <a:xfrm>
            <a:off x="4470399" y="1371081"/>
            <a:ext cx="3343565" cy="307777"/>
          </a:xfrm>
          <a:prstGeom prst="rect">
            <a:avLst/>
          </a:prstGeom>
          <a:noFill/>
          <a:ln w="12700">
            <a:noFill/>
          </a:ln>
        </p:spPr>
        <p:txBody>
          <a:bodyPr wrap="square" rtlCol="0">
            <a:spAutoFit/>
          </a:bodyPr>
          <a:lstStyle/>
          <a:p>
            <a:r>
              <a:rPr lang="en-US" b="1" dirty="0">
                <a:latin typeface="Calibri" panose="020F0502020204030204" pitchFamily="34" charset="0"/>
              </a:rPr>
              <a:t>Likelihood X Consequence = Level of Risk</a:t>
            </a:r>
            <a:endParaRPr lang="en-US" b="1" dirty="0"/>
          </a:p>
        </p:txBody>
      </p:sp>
      <p:sp>
        <p:nvSpPr>
          <p:cNvPr id="7" name="TextBox 6">
            <a:extLst>
              <a:ext uri="{FF2B5EF4-FFF2-40B4-BE49-F238E27FC236}">
                <a16:creationId xmlns:a16="http://schemas.microsoft.com/office/drawing/2014/main" id="{5A281FF9-A8EC-8FC1-57D0-1B6EC49E5F4F}"/>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3429567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65B95-4670-7F46-515A-CFB4792C2E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41D53AA-95A6-F365-6092-139AD2171BB5}"/>
              </a:ext>
            </a:extLst>
          </p:cNvPr>
          <p:cNvSpPr>
            <a:spLocks noGrp="1"/>
          </p:cNvSpPr>
          <p:nvPr>
            <p:ph type="title"/>
          </p:nvPr>
        </p:nvSpPr>
        <p:spPr>
          <a:xfrm>
            <a:off x="457200" y="223028"/>
            <a:ext cx="8229600" cy="590349"/>
          </a:xfrm>
        </p:spPr>
        <p:txBody>
          <a:bodyPr lIns="0" tIns="18000" rIns="0" bIns="18000" anchor="ctr" anchorCtr="0">
            <a:spAutoFit/>
          </a:bodyPr>
          <a:lstStyle/>
          <a:p>
            <a:r>
              <a:rPr lang="en-US" noProof="0" dirty="0"/>
              <a:t>Business Impact</a:t>
            </a:r>
          </a:p>
        </p:txBody>
      </p:sp>
      <p:sp>
        <p:nvSpPr>
          <p:cNvPr id="5" name="Content Placeholder 4">
            <a:extLst>
              <a:ext uri="{FF2B5EF4-FFF2-40B4-BE49-F238E27FC236}">
                <a16:creationId xmlns:a16="http://schemas.microsoft.com/office/drawing/2014/main" id="{79F4209F-67AC-0936-25E5-B5C03F658D1B}"/>
              </a:ext>
            </a:extLst>
          </p:cNvPr>
          <p:cNvSpPr>
            <a:spLocks noGrp="1"/>
          </p:cNvSpPr>
          <p:nvPr>
            <p:ph sz="quarter" idx="13"/>
          </p:nvPr>
        </p:nvSpPr>
        <p:spPr>
          <a:xfrm>
            <a:off x="462271" y="1072275"/>
            <a:ext cx="8229600" cy="2652452"/>
          </a:xfrm>
        </p:spPr>
        <p:txBody>
          <a:bodyPr lIns="0" tIns="18000" rIns="0" bIns="18000" anchor="ctr" anchorCtr="0">
            <a:spAutoFit/>
          </a:bodyPr>
          <a:lstStyle/>
          <a:p>
            <a:r>
              <a:rPr lang="en-US" dirty="0"/>
              <a:t>Regulatory impact</a:t>
            </a:r>
          </a:p>
          <a:p>
            <a:r>
              <a:rPr lang="en-US" dirty="0"/>
              <a:t>Client impact</a:t>
            </a:r>
          </a:p>
          <a:p>
            <a:r>
              <a:rPr lang="en-US" dirty="0"/>
              <a:t>Market and competition impact</a:t>
            </a:r>
          </a:p>
          <a:p>
            <a:r>
              <a:rPr lang="en-US" dirty="0"/>
              <a:t>Reputational impact</a:t>
            </a:r>
          </a:p>
          <a:p>
            <a:r>
              <a:rPr lang="en-US" dirty="0"/>
              <a:t>Financial impact</a:t>
            </a:r>
          </a:p>
        </p:txBody>
      </p:sp>
      <p:sp>
        <p:nvSpPr>
          <p:cNvPr id="6" name="Content Placeholder 5">
            <a:extLst>
              <a:ext uri="{FF2B5EF4-FFF2-40B4-BE49-F238E27FC236}">
                <a16:creationId xmlns:a16="http://schemas.microsoft.com/office/drawing/2014/main" id="{BAEEC875-B4AF-0138-1FB1-3B6B9FA6126D}"/>
              </a:ext>
            </a:extLst>
          </p:cNvPr>
          <p:cNvSpPr>
            <a:spLocks noGrp="1"/>
          </p:cNvSpPr>
          <p:nvPr>
            <p:ph sz="quarter" idx="14"/>
          </p:nvPr>
        </p:nvSpPr>
        <p:spPr>
          <a:xfrm>
            <a:off x="462271" y="2764203"/>
            <a:ext cx="697936" cy="405683"/>
          </a:xfrm>
        </p:spPr>
        <p:txBody>
          <a:bodyPr wrap="square" lIns="0" tIns="18000" rIns="0" bIns="18000" anchor="ctr" anchorCtr="0">
            <a:spAutoFit/>
          </a:bodyPr>
          <a:lstStyle/>
          <a:p>
            <a:pPr marL="829818" lvl="1" indent="-342900"/>
            <a:r>
              <a:rPr lang="en-US" noProof="0" dirty="0">
                <a:latin typeface="Arial" panose="020B0604020202020204" pitchFamily="34" charset="0"/>
                <a:cs typeface="Arial" panose="020B0604020202020204" pitchFamily="34" charset="0"/>
              </a:rPr>
              <a:t>  </a:t>
            </a:r>
          </a:p>
        </p:txBody>
      </p:sp>
      <p:sp>
        <p:nvSpPr>
          <p:cNvPr id="8" name="TextBox 7">
            <a:extLst>
              <a:ext uri="{FF2B5EF4-FFF2-40B4-BE49-F238E27FC236}">
                <a16:creationId xmlns:a16="http://schemas.microsoft.com/office/drawing/2014/main" id="{13A39DDE-36A0-060F-7EA8-F1A1D77FF477}"/>
              </a:ext>
            </a:extLst>
          </p:cNvPr>
          <p:cNvSpPr txBox="1"/>
          <p:nvPr/>
        </p:nvSpPr>
        <p:spPr>
          <a:xfrm>
            <a:off x="454918" y="5785725"/>
            <a:ext cx="6478960" cy="523220"/>
          </a:xfrm>
          <a:prstGeom prst="rect">
            <a:avLst/>
          </a:prstGeom>
          <a:noFill/>
        </p:spPr>
        <p:txBody>
          <a:bodyPr wrap="square" rtlCol="0">
            <a:spAutoFit/>
          </a:bodyPr>
          <a:lstStyle/>
          <a:p>
            <a:r>
              <a:rPr lang="en-US" dirty="0"/>
              <a:t>Source: </a:t>
            </a:r>
            <a:r>
              <a:rPr lang="en-US" b="0" i="0" dirty="0">
                <a:effectLst/>
                <a:latin typeface="helvetica" panose="020B0604020202020204" pitchFamily="34" charset="0"/>
              </a:rPr>
              <a:t>Approaches and Challenges in Controlling Cyber Risk</a:t>
            </a:r>
          </a:p>
          <a:p>
            <a:r>
              <a:rPr lang="en-US" b="0" i="0" dirty="0">
                <a:effectLst/>
                <a:latin typeface="helvetica" panose="020B0604020202020204" pitchFamily="34" charset="0"/>
              </a:rPr>
              <a:t> – An Industry Perspective</a:t>
            </a:r>
            <a:r>
              <a:rPr lang="en-US" dirty="0"/>
              <a:t> by Patrick Duessel</a:t>
            </a:r>
          </a:p>
        </p:txBody>
      </p:sp>
      <p:sp>
        <p:nvSpPr>
          <p:cNvPr id="10" name="TextBox 9">
            <a:extLst>
              <a:ext uri="{FF2B5EF4-FFF2-40B4-BE49-F238E27FC236}">
                <a16:creationId xmlns:a16="http://schemas.microsoft.com/office/drawing/2014/main" id="{5F664B43-F1BC-FED9-ABC7-F0139630A8AD}"/>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4642195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3399"/>
            <a:ext cx="8229600" cy="590349"/>
          </a:xfrm>
        </p:spPr>
        <p:txBody>
          <a:bodyPr lIns="0" tIns="18000" rIns="0" bIns="18000" anchor="ctr" anchorCtr="0">
            <a:spAutoFit/>
          </a:bodyPr>
          <a:lstStyle/>
          <a:p>
            <a:r>
              <a:rPr lang="en-US" noProof="0" dirty="0"/>
              <a:t>Figure 14.5</a:t>
            </a:r>
          </a:p>
        </p:txBody>
      </p:sp>
      <p:sp>
        <p:nvSpPr>
          <p:cNvPr id="6" name="Content Placeholder 5">
            <a:extLst>
              <a:ext uri="{FF2B5EF4-FFF2-40B4-BE49-F238E27FC236}">
                <a16:creationId xmlns:a16="http://schemas.microsoft.com/office/drawing/2014/main" id="{38E22074-40B4-CD1A-A4AF-22A591BE912B}"/>
              </a:ext>
            </a:extLst>
          </p:cNvPr>
          <p:cNvSpPr>
            <a:spLocks noGrp="1"/>
          </p:cNvSpPr>
          <p:nvPr>
            <p:ph sz="quarter" idx="13"/>
          </p:nvPr>
        </p:nvSpPr>
        <p:spPr>
          <a:xfrm>
            <a:off x="457200" y="1022242"/>
            <a:ext cx="8229600" cy="405683"/>
          </a:xfrm>
        </p:spPr>
        <p:txBody>
          <a:bodyPr lIns="0" tIns="18000" rIns="0" bIns="18000" anchor="ctr" anchorCtr="0">
            <a:spAutoFit/>
          </a:bodyPr>
          <a:lstStyle/>
          <a:p>
            <a:pPr marL="0" indent="0">
              <a:buNone/>
            </a:pPr>
            <a:r>
              <a:rPr lang="en-US" noProof="0" dirty="0">
                <a:latin typeface="Arial" panose="020B0604020202020204" pitchFamily="34" charset="0"/>
                <a:cs typeface="Arial" panose="020B0604020202020204" pitchFamily="34" charset="0"/>
              </a:rPr>
              <a:t>Judgment about Risk Treatment</a:t>
            </a:r>
          </a:p>
        </p:txBody>
      </p:sp>
      <p:pic>
        <p:nvPicPr>
          <p:cNvPr id="10" name="Picture 9" descr="The figure illustrates the graph of judgement about risk treatment.&#10;Long description is available in notes, Press F6.">
            <a:extLst>
              <a:ext uri="{FF2B5EF4-FFF2-40B4-BE49-F238E27FC236}">
                <a16:creationId xmlns:a16="http://schemas.microsoft.com/office/drawing/2014/main" id="{E111F4E2-FFD8-642F-18BD-59CB1BA4651C}"/>
              </a:ext>
            </a:extLst>
          </p:cNvPr>
          <p:cNvPicPr>
            <a:picLocks noChangeAspect="1"/>
          </p:cNvPicPr>
          <p:nvPr/>
        </p:nvPicPr>
        <p:blipFill>
          <a:blip r:embed="rId3"/>
          <a:stretch>
            <a:fillRect/>
          </a:stretch>
        </p:blipFill>
        <p:spPr>
          <a:xfrm>
            <a:off x="1999445" y="1580594"/>
            <a:ext cx="5145110" cy="4758696"/>
          </a:xfrm>
          <a:prstGeom prst="rect">
            <a:avLst/>
          </a:prstGeom>
        </p:spPr>
      </p:pic>
      <p:sp>
        <p:nvSpPr>
          <p:cNvPr id="2" name="TextBox 1">
            <a:extLst>
              <a:ext uri="{FF2B5EF4-FFF2-40B4-BE49-F238E27FC236}">
                <a16:creationId xmlns:a16="http://schemas.microsoft.com/office/drawing/2014/main" id="{0AED9AAE-52DB-382D-40A7-7E8647276404}"/>
              </a:ext>
            </a:extLst>
          </p:cNvPr>
          <p:cNvSpPr txBox="1"/>
          <p:nvPr/>
        </p:nvSpPr>
        <p:spPr>
          <a:xfrm>
            <a:off x="7211512" y="2767280"/>
            <a:ext cx="1793943" cy="1323439"/>
          </a:xfrm>
          <a:prstGeom prst="rect">
            <a:avLst/>
          </a:prstGeom>
          <a:noFill/>
        </p:spPr>
        <p:txBody>
          <a:bodyPr wrap="square" rtlCol="0">
            <a:spAutoFit/>
          </a:bodyPr>
          <a:lstStyle/>
          <a:p>
            <a:r>
              <a:rPr lang="en-US" sz="1600" dirty="0">
                <a:solidFill>
                  <a:schemeClr val="tx1"/>
                </a:solidFill>
              </a:rPr>
              <a:t>Example: Provide redundancy to protect against earthquake damage</a:t>
            </a:r>
          </a:p>
        </p:txBody>
      </p:sp>
      <p:sp>
        <p:nvSpPr>
          <p:cNvPr id="3" name="TextBox 2">
            <a:extLst>
              <a:ext uri="{FF2B5EF4-FFF2-40B4-BE49-F238E27FC236}">
                <a16:creationId xmlns:a16="http://schemas.microsoft.com/office/drawing/2014/main" id="{5C253DC6-67A2-838E-CD57-513B55DF573D}"/>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6053122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D6F6E-43ED-4D32-8C57-46F4D34BB9FC}"/>
              </a:ext>
            </a:extLst>
          </p:cNvPr>
          <p:cNvSpPr>
            <a:spLocks noGrp="1"/>
          </p:cNvSpPr>
          <p:nvPr>
            <p:ph type="title"/>
          </p:nvPr>
        </p:nvSpPr>
        <p:spPr>
          <a:xfrm>
            <a:off x="457200" y="223028"/>
            <a:ext cx="8229600" cy="590349"/>
          </a:xfrm>
        </p:spPr>
        <p:txBody>
          <a:bodyPr lIns="0" tIns="18000" rIns="0" bIns="18000" anchor="ctr" anchorCtr="0">
            <a:spAutoFit/>
          </a:bodyPr>
          <a:lstStyle/>
          <a:p>
            <a:r>
              <a:rPr lang="en-US" noProof="0" dirty="0"/>
              <a:t>Risk Treatment Alternatives</a:t>
            </a:r>
          </a:p>
        </p:txBody>
      </p:sp>
      <p:sp>
        <p:nvSpPr>
          <p:cNvPr id="3" name="Content Placeholder 2">
            <a:extLst>
              <a:ext uri="{FF2B5EF4-FFF2-40B4-BE49-F238E27FC236}">
                <a16:creationId xmlns:a16="http://schemas.microsoft.com/office/drawing/2014/main" id="{7B110AE4-E68A-4BA5-8C52-160225C2024C}"/>
              </a:ext>
            </a:extLst>
          </p:cNvPr>
          <p:cNvSpPr>
            <a:spLocks noGrp="1"/>
          </p:cNvSpPr>
          <p:nvPr>
            <p:ph sz="quarter" idx="13"/>
          </p:nvPr>
        </p:nvSpPr>
        <p:spPr>
          <a:xfrm>
            <a:off x="457200" y="1014351"/>
            <a:ext cx="8229600" cy="4806888"/>
          </a:xfrm>
        </p:spPr>
        <p:txBody>
          <a:bodyPr wrap="square" lIns="0" tIns="18000" rIns="0" bIns="18000" anchor="ctr" anchorCtr="0">
            <a:spAutoFit/>
          </a:bodyPr>
          <a:lstStyle/>
          <a:p>
            <a:pPr marL="342900" indent="-342900">
              <a:spcBef>
                <a:spcPts val="600"/>
              </a:spcBef>
            </a:pPr>
            <a:r>
              <a:rPr lang="en-US" sz="1600" b="1" noProof="0" dirty="0">
                <a:latin typeface="Arial" panose="020B0604020202020204" pitchFamily="34" charset="0"/>
                <a:cs typeface="Arial" panose="020B0604020202020204" pitchFamily="34" charset="0"/>
              </a:rPr>
              <a:t>Risk acceptance</a:t>
            </a:r>
          </a:p>
          <a:p>
            <a:pPr marL="829818" lvl="1" indent="-342900"/>
            <a:r>
              <a:rPr lang="en-US" sz="1600" noProof="0" dirty="0">
                <a:latin typeface="Arial" panose="020B0604020202020204" pitchFamily="34" charset="0"/>
                <a:cs typeface="Arial" panose="020B0604020202020204" pitchFamily="34" charset="0"/>
              </a:rPr>
              <a:t>Choosing to accept a risk level greater than normal for business reasons</a:t>
            </a:r>
          </a:p>
          <a:p>
            <a:pPr marL="1229868" lvl="2" indent="-342900"/>
            <a:r>
              <a:rPr lang="en-US" sz="1400" dirty="0">
                <a:latin typeface="Arial" panose="020B0604020202020204" pitchFamily="34" charset="0"/>
                <a:cs typeface="Arial" panose="020B0604020202020204" pitchFamily="34" charset="0"/>
              </a:rPr>
              <a:t>Requires risk tolerance to be defined and agreed on </a:t>
            </a:r>
            <a:endParaRPr lang="en-US" sz="1400" noProof="0" dirty="0">
              <a:latin typeface="Arial" panose="020B0604020202020204" pitchFamily="34" charset="0"/>
              <a:cs typeface="Arial" panose="020B0604020202020204" pitchFamily="34" charset="0"/>
            </a:endParaRPr>
          </a:p>
          <a:p>
            <a:pPr marL="342900" indent="-342900">
              <a:spcBef>
                <a:spcPts val="600"/>
              </a:spcBef>
            </a:pPr>
            <a:r>
              <a:rPr lang="en-US" sz="1600" b="1" noProof="0" dirty="0">
                <a:latin typeface="Arial" panose="020B0604020202020204" pitchFamily="34" charset="0"/>
                <a:cs typeface="Arial" panose="020B0604020202020204" pitchFamily="34" charset="0"/>
              </a:rPr>
              <a:t>Risk avoidance</a:t>
            </a:r>
          </a:p>
          <a:p>
            <a:pPr marL="829818" lvl="1" indent="-342900"/>
            <a:r>
              <a:rPr lang="en-US" sz="1600" noProof="0" dirty="0">
                <a:latin typeface="Arial" panose="020B0604020202020204" pitchFamily="34" charset="0"/>
                <a:cs typeface="Arial" panose="020B0604020202020204" pitchFamily="34" charset="0"/>
              </a:rPr>
              <a:t>Not proceeding with the activity or system that creates this risk</a:t>
            </a:r>
          </a:p>
          <a:p>
            <a:pPr marL="342900" indent="-342900">
              <a:spcBef>
                <a:spcPts val="600"/>
              </a:spcBef>
            </a:pPr>
            <a:r>
              <a:rPr lang="en-US" sz="1600" b="1" noProof="0" dirty="0">
                <a:latin typeface="Arial" panose="020B0604020202020204" pitchFamily="34" charset="0"/>
                <a:cs typeface="Arial" panose="020B0604020202020204" pitchFamily="34" charset="0"/>
              </a:rPr>
              <a:t>Risk transfer</a:t>
            </a:r>
          </a:p>
          <a:p>
            <a:pPr marL="829818" lvl="1" indent="-342900"/>
            <a:r>
              <a:rPr lang="en-US" sz="1600" noProof="0" dirty="0">
                <a:latin typeface="Arial" panose="020B0604020202020204" pitchFamily="34" charset="0"/>
                <a:cs typeface="Arial" panose="020B0604020202020204" pitchFamily="34" charset="0"/>
              </a:rPr>
              <a:t>Sharing responsibility for the risk with a third party</a:t>
            </a:r>
          </a:p>
          <a:p>
            <a:pPr marL="1229868" lvl="2" indent="-342900"/>
            <a:r>
              <a:rPr lang="en-US" sz="1600" noProof="0" dirty="0">
                <a:latin typeface="Arial" panose="020B0604020202020204" pitchFamily="34" charset="0"/>
                <a:cs typeface="Arial" panose="020B0604020202020204" pitchFamily="34" charset="0"/>
              </a:rPr>
              <a:t>Ty</a:t>
            </a:r>
            <a:r>
              <a:rPr lang="en-US" sz="1400" noProof="0" dirty="0">
                <a:latin typeface="Arial" panose="020B0604020202020204" pitchFamily="34" charset="0"/>
                <a:cs typeface="Arial" panose="020B0604020202020204" pitchFamily="34" charset="0"/>
              </a:rPr>
              <a:t>pically, an insurance company, joint venture or service provider.  Example: share cost of constructing $100 - $500M undersea fiber cable</a:t>
            </a:r>
            <a:endParaRPr lang="en-US" sz="1600" noProof="0" dirty="0">
              <a:latin typeface="Arial" panose="020B0604020202020204" pitchFamily="34" charset="0"/>
              <a:cs typeface="Arial" panose="020B0604020202020204" pitchFamily="34" charset="0"/>
            </a:endParaRPr>
          </a:p>
          <a:p>
            <a:pPr marL="342900" indent="-342900">
              <a:spcBef>
                <a:spcPts val="600"/>
              </a:spcBef>
            </a:pPr>
            <a:r>
              <a:rPr lang="en-US" sz="1600" b="1" noProof="0" dirty="0">
                <a:latin typeface="Arial" panose="020B0604020202020204" pitchFamily="34" charset="0"/>
                <a:cs typeface="Arial" panose="020B0604020202020204" pitchFamily="34" charset="0"/>
              </a:rPr>
              <a:t>Reduce consequence</a:t>
            </a:r>
          </a:p>
          <a:p>
            <a:pPr marL="829818" lvl="1" indent="-342900"/>
            <a:r>
              <a:rPr lang="en-US" sz="1600" noProof="0" dirty="0">
                <a:latin typeface="Arial" panose="020B0604020202020204" pitchFamily="34" charset="0"/>
                <a:cs typeface="Arial" panose="020B0604020202020204" pitchFamily="34" charset="0"/>
              </a:rPr>
              <a:t>Modifying the structure or use of the assets at risk to reduce the impact on the organization should the risk occur</a:t>
            </a:r>
          </a:p>
          <a:p>
            <a:pPr marL="1229868" lvl="2" indent="-342900"/>
            <a:r>
              <a:rPr lang="en-US" sz="1400" noProof="0" dirty="0">
                <a:latin typeface="Arial" panose="020B0604020202020204" pitchFamily="34" charset="0"/>
                <a:cs typeface="Arial" panose="020B0604020202020204" pitchFamily="34" charset="0"/>
              </a:rPr>
              <a:t>Example: off-site backup of data</a:t>
            </a:r>
            <a:endParaRPr lang="en-US" sz="1600" noProof="0" dirty="0">
              <a:latin typeface="Arial" panose="020B0604020202020204" pitchFamily="34" charset="0"/>
              <a:cs typeface="Arial" panose="020B0604020202020204" pitchFamily="34" charset="0"/>
            </a:endParaRPr>
          </a:p>
          <a:p>
            <a:pPr marL="342900" indent="-342900">
              <a:spcBef>
                <a:spcPts val="600"/>
              </a:spcBef>
            </a:pPr>
            <a:r>
              <a:rPr lang="en-US" sz="1600" b="1" noProof="0" dirty="0">
                <a:latin typeface="Arial" panose="020B0604020202020204" pitchFamily="34" charset="0"/>
                <a:cs typeface="Arial" panose="020B0604020202020204" pitchFamily="34" charset="0"/>
              </a:rPr>
              <a:t>Reduce likelihood</a:t>
            </a:r>
          </a:p>
          <a:p>
            <a:pPr marL="829818" lvl="1" indent="-342900"/>
            <a:r>
              <a:rPr lang="en-US" sz="1600" noProof="0" dirty="0">
                <a:latin typeface="Arial" panose="020B0604020202020204" pitchFamily="34" charset="0"/>
                <a:cs typeface="Arial" panose="020B0604020202020204" pitchFamily="34" charset="0"/>
              </a:rPr>
              <a:t>Implement suitable controls to lower the chance of the vulnerability being exploited</a:t>
            </a:r>
          </a:p>
        </p:txBody>
      </p:sp>
      <p:sp>
        <p:nvSpPr>
          <p:cNvPr id="4" name="TextBox 3">
            <a:extLst>
              <a:ext uri="{FF2B5EF4-FFF2-40B4-BE49-F238E27FC236}">
                <a16:creationId xmlns:a16="http://schemas.microsoft.com/office/drawing/2014/main" id="{9460BA69-02B9-80D9-D574-5B8FDBE9283F}"/>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5116852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3A253A9-9C43-1CC6-DDF8-5E2B60BB58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ED7DCD-6036-6441-D023-DB9848AE1DA5}"/>
              </a:ext>
            </a:extLst>
          </p:cNvPr>
          <p:cNvSpPr>
            <a:spLocks noGrp="1"/>
          </p:cNvSpPr>
          <p:nvPr>
            <p:ph type="title"/>
          </p:nvPr>
        </p:nvSpPr>
        <p:spPr>
          <a:xfrm>
            <a:off x="457200" y="223028"/>
            <a:ext cx="8229600" cy="590349"/>
          </a:xfrm>
        </p:spPr>
        <p:txBody>
          <a:bodyPr lIns="0" tIns="18000" rIns="0" bIns="18000" anchor="ctr" anchorCtr="0">
            <a:spAutoFit/>
          </a:bodyPr>
          <a:lstStyle/>
          <a:p>
            <a:r>
              <a:rPr lang="en-US" noProof="0" dirty="0"/>
              <a:t>Typical Risk Management Process</a:t>
            </a:r>
          </a:p>
        </p:txBody>
      </p:sp>
      <p:sp>
        <p:nvSpPr>
          <p:cNvPr id="3" name="Content Placeholder 2">
            <a:extLst>
              <a:ext uri="{FF2B5EF4-FFF2-40B4-BE49-F238E27FC236}">
                <a16:creationId xmlns:a16="http://schemas.microsoft.com/office/drawing/2014/main" id="{660A015E-9D61-B58B-AC59-86FC15FC7696}"/>
              </a:ext>
            </a:extLst>
          </p:cNvPr>
          <p:cNvSpPr>
            <a:spLocks noGrp="1"/>
          </p:cNvSpPr>
          <p:nvPr>
            <p:ph sz="quarter" idx="13"/>
          </p:nvPr>
        </p:nvSpPr>
        <p:spPr>
          <a:xfrm>
            <a:off x="457200" y="1048639"/>
            <a:ext cx="8229600" cy="4760722"/>
          </a:xfrm>
        </p:spPr>
        <p:txBody>
          <a:bodyPr wrap="square" lIns="0" tIns="18000" rIns="0" bIns="18000" anchor="ctr" anchorCtr="0">
            <a:spAutoFit/>
          </a:bodyPr>
          <a:lstStyle/>
          <a:p>
            <a:pPr marL="342900" indent="-342900">
              <a:spcBef>
                <a:spcPts val="600"/>
              </a:spcBef>
            </a:pPr>
            <a:r>
              <a:rPr lang="en-US" sz="2000" noProof="0" dirty="0">
                <a:latin typeface="Arial" panose="020B0604020202020204" pitchFamily="34" charset="0"/>
                <a:cs typeface="Arial" panose="020B0604020202020204" pitchFamily="34" charset="0"/>
              </a:rPr>
              <a:t>Identify risks</a:t>
            </a:r>
          </a:p>
          <a:p>
            <a:pPr marL="829818" lvl="1" indent="-342900"/>
            <a:r>
              <a:rPr lang="en-US" sz="1600" noProof="0" dirty="0">
                <a:latin typeface="Arial" panose="020B0604020202020204" pitchFamily="34" charset="0"/>
                <a:cs typeface="Arial" panose="020B0604020202020204" pitchFamily="34" charset="0"/>
              </a:rPr>
              <a:t>Risks present</a:t>
            </a:r>
          </a:p>
          <a:p>
            <a:pPr marL="342900" indent="-342900">
              <a:spcBef>
                <a:spcPts val="600"/>
              </a:spcBef>
            </a:pPr>
            <a:r>
              <a:rPr lang="en-US" sz="2000" dirty="0">
                <a:latin typeface="Arial" panose="020B0604020202020204" pitchFamily="34" charset="0"/>
                <a:cs typeface="Arial" panose="020B0604020202020204" pitchFamily="34" charset="0"/>
              </a:rPr>
              <a:t>Assess inherent risk</a:t>
            </a:r>
          </a:p>
          <a:p>
            <a:pPr marL="829818" lvl="1" indent="-342900"/>
            <a:r>
              <a:rPr lang="en-US" sz="1600" dirty="0">
                <a:latin typeface="Arial" panose="020B0604020202020204" pitchFamily="34" charset="0"/>
                <a:cs typeface="Arial" panose="020B0604020202020204" pitchFamily="34" charset="0"/>
              </a:rPr>
              <a:t>Likelihood and impact without considering actions to reduce risk</a:t>
            </a:r>
          </a:p>
          <a:p>
            <a:pPr marL="342900" indent="-342900">
              <a:spcBef>
                <a:spcPts val="600"/>
              </a:spcBef>
            </a:pPr>
            <a:r>
              <a:rPr lang="en-US" sz="2000" noProof="0" dirty="0">
                <a:latin typeface="Arial" panose="020B0604020202020204" pitchFamily="34" charset="0"/>
                <a:cs typeface="Arial" panose="020B0604020202020204" pitchFamily="34" charset="0"/>
              </a:rPr>
              <a:t>Assess management activities</a:t>
            </a:r>
          </a:p>
          <a:p>
            <a:pPr marL="829818" lvl="1" indent="-342900"/>
            <a:r>
              <a:rPr lang="en-US" sz="1600" noProof="0" dirty="0">
                <a:latin typeface="Arial" panose="020B0604020202020204" pitchFamily="34" charset="0"/>
                <a:cs typeface="Arial" panose="020B0604020202020204" pitchFamily="34" charset="0"/>
              </a:rPr>
              <a:t>Responses to identified risks</a:t>
            </a:r>
          </a:p>
          <a:p>
            <a:pPr marL="342900" indent="-342900">
              <a:spcBef>
                <a:spcPts val="600"/>
              </a:spcBef>
            </a:pPr>
            <a:r>
              <a:rPr lang="en-US" sz="2000" noProof="0" dirty="0">
                <a:latin typeface="Arial" panose="020B0604020202020204" pitchFamily="34" charset="0"/>
                <a:cs typeface="Arial" panose="020B0604020202020204" pitchFamily="34" charset="0"/>
              </a:rPr>
              <a:t>Determine residual risks</a:t>
            </a:r>
          </a:p>
          <a:p>
            <a:pPr marL="829818" lvl="1" indent="-342900"/>
            <a:r>
              <a:rPr lang="en-US" sz="1600" noProof="0" dirty="0">
                <a:latin typeface="Arial" panose="020B0604020202020204" pitchFamily="34" charset="0"/>
                <a:cs typeface="Arial" panose="020B0604020202020204" pitchFamily="34" charset="0"/>
              </a:rPr>
              <a:t>Remaining risk</a:t>
            </a:r>
          </a:p>
          <a:p>
            <a:pPr marL="342900" indent="-342900">
              <a:spcBef>
                <a:spcPts val="600"/>
              </a:spcBef>
            </a:pPr>
            <a:r>
              <a:rPr lang="en-US" sz="2000" noProof="0" dirty="0">
                <a:latin typeface="Arial" panose="020B0604020202020204" pitchFamily="34" charset="0"/>
                <a:cs typeface="Arial" panose="020B0604020202020204" pitchFamily="34" charset="0"/>
              </a:rPr>
              <a:t>Determine preliminary, combined risk tolerance</a:t>
            </a:r>
          </a:p>
          <a:p>
            <a:pPr marL="829818" lvl="1" indent="-342900"/>
            <a:r>
              <a:rPr lang="en-US" sz="1600" noProof="0" dirty="0">
                <a:latin typeface="Arial" panose="020B0604020202020204" pitchFamily="34" charset="0"/>
                <a:cs typeface="Arial" panose="020B0604020202020204" pitchFamily="34" charset="0"/>
              </a:rPr>
              <a:t>The acceptable level of risk and risk loss impact base</a:t>
            </a:r>
            <a:r>
              <a:rPr lang="en-US" sz="1800" noProof="0" dirty="0">
                <a:latin typeface="Arial" panose="020B0604020202020204" pitchFamily="34" charset="0"/>
                <a:cs typeface="Arial" panose="020B0604020202020204" pitchFamily="34" charset="0"/>
              </a:rPr>
              <a:t>d on business strategy, environment and risk appetite</a:t>
            </a:r>
          </a:p>
          <a:p>
            <a:pPr marL="342900" indent="-342900">
              <a:spcBef>
                <a:spcPts val="600"/>
              </a:spcBef>
            </a:pPr>
            <a:r>
              <a:rPr lang="en-US" sz="2000" noProof="0" dirty="0">
                <a:latin typeface="Arial" panose="020B0604020202020204" pitchFamily="34" charset="0"/>
                <a:cs typeface="Arial" panose="020B0604020202020204" pitchFamily="34" charset="0"/>
              </a:rPr>
              <a:t>Determine or adjust risk response</a:t>
            </a:r>
          </a:p>
          <a:p>
            <a:pPr marL="829818" lvl="1" indent="-342900"/>
            <a:r>
              <a:rPr lang="en-US" sz="1600" noProof="0" dirty="0">
                <a:latin typeface="Arial" panose="020B0604020202020204" pitchFamily="34" charset="0"/>
                <a:cs typeface="Arial" panose="020B0604020202020204" pitchFamily="34" charset="0"/>
              </a:rPr>
              <a:t>Respond to risk based on tolerance and potential impact (accept, avoid, transfer, mitigate) </a:t>
            </a:r>
          </a:p>
        </p:txBody>
      </p:sp>
      <p:sp>
        <p:nvSpPr>
          <p:cNvPr id="4" name="TextBox 3">
            <a:extLst>
              <a:ext uri="{FF2B5EF4-FFF2-40B4-BE49-F238E27FC236}">
                <a16:creationId xmlns:a16="http://schemas.microsoft.com/office/drawing/2014/main" id="{BA842392-ACB5-D508-266E-C4614EA9B22A}"/>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
        <p:nvSpPr>
          <p:cNvPr id="5" name="TextBox 4">
            <a:extLst>
              <a:ext uri="{FF2B5EF4-FFF2-40B4-BE49-F238E27FC236}">
                <a16:creationId xmlns:a16="http://schemas.microsoft.com/office/drawing/2014/main" id="{7C153413-0AC6-12DF-2914-9AE8D1C0D812}"/>
              </a:ext>
            </a:extLst>
          </p:cNvPr>
          <p:cNvSpPr txBox="1"/>
          <p:nvPr/>
        </p:nvSpPr>
        <p:spPr>
          <a:xfrm>
            <a:off x="454918" y="5802997"/>
            <a:ext cx="6478960" cy="523220"/>
          </a:xfrm>
          <a:prstGeom prst="rect">
            <a:avLst/>
          </a:prstGeom>
          <a:noFill/>
        </p:spPr>
        <p:txBody>
          <a:bodyPr wrap="square" rtlCol="0">
            <a:spAutoFit/>
          </a:bodyPr>
          <a:lstStyle/>
          <a:p>
            <a:r>
              <a:rPr lang="en-US" dirty="0"/>
              <a:t>Source: </a:t>
            </a:r>
            <a:r>
              <a:rPr lang="en-US" b="0" i="0" dirty="0">
                <a:effectLst/>
                <a:latin typeface="helvetica" panose="020B0604020202020204" pitchFamily="34" charset="0"/>
              </a:rPr>
              <a:t>Approaches and Challenges in Controlling Cyber Risk</a:t>
            </a:r>
          </a:p>
          <a:p>
            <a:r>
              <a:rPr lang="en-US" b="0" i="0" dirty="0">
                <a:effectLst/>
                <a:latin typeface="helvetica" panose="020B0604020202020204" pitchFamily="34" charset="0"/>
              </a:rPr>
              <a:t> – An Industry Perspective</a:t>
            </a:r>
            <a:r>
              <a:rPr lang="en-US" dirty="0"/>
              <a:t> by Patrick Duessel</a:t>
            </a:r>
          </a:p>
        </p:txBody>
      </p:sp>
    </p:spTree>
    <p:extLst>
      <p:ext uri="{BB962C8B-B14F-4D97-AF65-F5344CB8AC3E}">
        <p14:creationId xmlns:p14="http://schemas.microsoft.com/office/powerpoint/2010/main" val="3348361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C3595-A7D7-B0A9-5297-AB46FB78AA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381371-713E-40FC-26F9-65B4BAC3B0A9}"/>
              </a:ext>
            </a:extLst>
          </p:cNvPr>
          <p:cNvSpPr>
            <a:spLocks noGrp="1"/>
          </p:cNvSpPr>
          <p:nvPr>
            <p:ph type="title"/>
          </p:nvPr>
        </p:nvSpPr>
        <p:spPr>
          <a:xfrm>
            <a:off x="457200" y="223028"/>
            <a:ext cx="8229600" cy="590349"/>
          </a:xfrm>
        </p:spPr>
        <p:txBody>
          <a:bodyPr lIns="0" tIns="18000" rIns="0" bIns="18000" anchor="ctr" anchorCtr="0">
            <a:spAutoFit/>
          </a:bodyPr>
          <a:lstStyle/>
          <a:p>
            <a:r>
              <a:rPr lang="en-US" noProof="0" dirty="0"/>
              <a:t>Risk Assessment of Social Media</a:t>
            </a:r>
          </a:p>
        </p:txBody>
      </p:sp>
      <p:sp>
        <p:nvSpPr>
          <p:cNvPr id="3" name="Content Placeholder 2">
            <a:extLst>
              <a:ext uri="{FF2B5EF4-FFF2-40B4-BE49-F238E27FC236}">
                <a16:creationId xmlns:a16="http://schemas.microsoft.com/office/drawing/2014/main" id="{3CE63F8F-1EB2-6CF7-EC68-DF7097ABBC70}"/>
              </a:ext>
            </a:extLst>
          </p:cNvPr>
          <p:cNvSpPr>
            <a:spLocks noGrp="1"/>
          </p:cNvSpPr>
          <p:nvPr>
            <p:ph sz="quarter" idx="13"/>
          </p:nvPr>
        </p:nvSpPr>
        <p:spPr>
          <a:xfrm>
            <a:off x="457200" y="1209276"/>
            <a:ext cx="8229600" cy="1332091"/>
          </a:xfrm>
        </p:spPr>
        <p:txBody>
          <a:bodyPr wrap="square" lIns="0" tIns="18000" rIns="0" bIns="18000" anchor="ctr" anchorCtr="0">
            <a:spAutoFit/>
          </a:bodyPr>
          <a:lstStyle/>
          <a:p>
            <a:pPr fontAlgn="auto">
              <a:lnSpc>
                <a:spcPct val="90000"/>
              </a:lnSpc>
              <a:spcAft>
                <a:spcPts val="0"/>
              </a:spcAft>
            </a:pPr>
            <a:r>
              <a:rPr lang="en-US" sz="3200" dirty="0">
                <a:latin typeface="Calibri" panose="020F0502020204030204" pitchFamily="34" charset="0"/>
              </a:rPr>
              <a:t>A huge threat</a:t>
            </a:r>
          </a:p>
          <a:p>
            <a:pPr lvl="1" fontAlgn="auto">
              <a:lnSpc>
                <a:spcPct val="90000"/>
              </a:lnSpc>
              <a:spcAft>
                <a:spcPts val="0"/>
              </a:spcAft>
            </a:pPr>
            <a:r>
              <a:rPr lang="en-US" sz="2800" dirty="0">
                <a:latin typeface="Calibri" panose="020F0502020204030204" pitchFamily="34" charset="0"/>
                <a:hlinkClick r:id="rId3"/>
              </a:rPr>
              <a:t>http://www.sans.org/reading_room/whitepapers/privacy/risk-assessment-social-media_33940</a:t>
            </a:r>
            <a:endParaRPr lang="en-US" sz="2800" dirty="0">
              <a:latin typeface="Calibri" panose="020F0502020204030204" pitchFamily="34" charset="0"/>
            </a:endParaRPr>
          </a:p>
        </p:txBody>
      </p:sp>
      <p:sp>
        <p:nvSpPr>
          <p:cNvPr id="4" name="TextBox 3">
            <a:extLst>
              <a:ext uri="{FF2B5EF4-FFF2-40B4-BE49-F238E27FC236}">
                <a16:creationId xmlns:a16="http://schemas.microsoft.com/office/drawing/2014/main" id="{4D1E992A-3FAC-7288-0C78-50EB6E7A3398}"/>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30076935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030"/>
            <a:ext cx="8229600" cy="590349"/>
          </a:xfrm>
        </p:spPr>
        <p:txBody>
          <a:bodyPr lIns="0" tIns="18000" rIns="0" bIns="18000" anchor="ctr" anchorCtr="0">
            <a:spAutoFit/>
          </a:bodyPr>
          <a:lstStyle/>
          <a:p>
            <a:r>
              <a:rPr lang="en-US" noProof="0" dirty="0"/>
              <a:t>Case Study: Silver Star Mines</a:t>
            </a:r>
          </a:p>
        </p:txBody>
      </p:sp>
      <p:sp>
        <p:nvSpPr>
          <p:cNvPr id="3" name="Content Placeholder 2"/>
          <p:cNvSpPr>
            <a:spLocks noGrp="1"/>
          </p:cNvSpPr>
          <p:nvPr>
            <p:ph sz="quarter" idx="13"/>
          </p:nvPr>
        </p:nvSpPr>
        <p:spPr>
          <a:xfrm>
            <a:off x="457200" y="1009104"/>
            <a:ext cx="8229600" cy="3975892"/>
          </a:xfrm>
        </p:spPr>
        <p:txBody>
          <a:bodyPr lIns="0" tIns="18000" rIns="0" bIns="18000" anchor="ctr" anchorCtr="0">
            <a:spAutoFit/>
          </a:bodyPr>
          <a:lstStyle/>
          <a:p>
            <a:pPr marL="342900" indent="-342900">
              <a:spcBef>
                <a:spcPts val="600"/>
              </a:spcBef>
            </a:pPr>
            <a:r>
              <a:rPr lang="en-US" noProof="0" dirty="0">
                <a:latin typeface="Arial" panose="020B0604020202020204" pitchFamily="34" charset="0"/>
                <a:cs typeface="Arial" panose="020B0604020202020204" pitchFamily="34" charset="0"/>
              </a:rPr>
              <a:t>Fictional operation of global mining company</a:t>
            </a:r>
          </a:p>
          <a:p>
            <a:pPr marL="342900" indent="-342900">
              <a:spcBef>
                <a:spcPts val="600"/>
              </a:spcBef>
            </a:pPr>
            <a:r>
              <a:rPr lang="en-US" noProof="0" dirty="0">
                <a:latin typeface="Arial" panose="020B0604020202020204" pitchFamily="34" charset="0"/>
                <a:cs typeface="Arial" panose="020B0604020202020204" pitchFamily="34" charset="0"/>
              </a:rPr>
              <a:t>Large </a:t>
            </a:r>
            <a:r>
              <a:rPr lang="en-US" spc="-300" noProof="0" dirty="0">
                <a:latin typeface="Arial" panose="020B0604020202020204" pitchFamily="34" charset="0"/>
                <a:cs typeface="Arial" panose="020B0604020202020204" pitchFamily="34" charset="0"/>
              </a:rPr>
              <a:t>I </a:t>
            </a:r>
            <a:r>
              <a:rPr lang="en-US" noProof="0" dirty="0">
                <a:latin typeface="Arial" panose="020B0604020202020204" pitchFamily="34" charset="0"/>
                <a:cs typeface="Arial" panose="020B0604020202020204" pitchFamily="34" charset="0"/>
              </a:rPr>
              <a:t>T infrastructure</a:t>
            </a:r>
          </a:p>
          <a:p>
            <a:pPr marL="829818" lvl="1" indent="-342900"/>
            <a:r>
              <a:rPr lang="en-US" noProof="0" dirty="0">
                <a:latin typeface="Arial" panose="020B0604020202020204" pitchFamily="34" charset="0"/>
                <a:cs typeface="Arial" panose="020B0604020202020204" pitchFamily="34" charset="0"/>
              </a:rPr>
              <a:t>Both common and specific software</a:t>
            </a:r>
          </a:p>
          <a:p>
            <a:pPr marL="829818" lvl="1" indent="-342900"/>
            <a:r>
              <a:rPr lang="en-US" noProof="0" dirty="0">
                <a:latin typeface="Arial" panose="020B0604020202020204" pitchFamily="34" charset="0"/>
                <a:cs typeface="Arial" panose="020B0604020202020204" pitchFamily="34" charset="0"/>
              </a:rPr>
              <a:t>Some directly relates to health and safety</a:t>
            </a:r>
          </a:p>
          <a:p>
            <a:pPr marL="829818" lvl="1" indent="-342900"/>
            <a:r>
              <a:rPr lang="en-US" noProof="0" dirty="0">
                <a:latin typeface="Arial" panose="020B0604020202020204" pitchFamily="34" charset="0"/>
                <a:cs typeface="Arial" panose="020B0604020202020204" pitchFamily="34" charset="0"/>
              </a:rPr>
              <a:t>Formerly isolated systems now networked</a:t>
            </a:r>
          </a:p>
          <a:p>
            <a:pPr marL="342900" indent="-342900">
              <a:spcBef>
                <a:spcPts val="600"/>
              </a:spcBef>
            </a:pPr>
            <a:r>
              <a:rPr lang="en-US" noProof="0" dirty="0">
                <a:latin typeface="Arial" panose="020B0604020202020204" pitchFamily="34" charset="0"/>
                <a:cs typeface="Arial" panose="020B0604020202020204" pitchFamily="34" charset="0"/>
              </a:rPr>
              <a:t>Decided on combined approach</a:t>
            </a:r>
          </a:p>
          <a:p>
            <a:pPr marL="342900" indent="-342900">
              <a:spcBef>
                <a:spcPts val="600"/>
              </a:spcBef>
            </a:pPr>
            <a:r>
              <a:rPr lang="en-US" noProof="0" dirty="0">
                <a:latin typeface="Arial" panose="020B0604020202020204" pitchFamily="34" charset="0"/>
                <a:cs typeface="Arial" panose="020B0604020202020204" pitchFamily="34" charset="0"/>
              </a:rPr>
              <a:t>Mining industry less risky end of spectrum</a:t>
            </a:r>
          </a:p>
          <a:p>
            <a:pPr marL="342900" indent="-342900">
              <a:spcBef>
                <a:spcPts val="600"/>
              </a:spcBef>
            </a:pPr>
            <a:r>
              <a:rPr lang="en-US" noProof="0" dirty="0">
                <a:latin typeface="Arial" panose="020B0604020202020204" pitchFamily="34" charset="0"/>
                <a:cs typeface="Arial" panose="020B0604020202020204" pitchFamily="34" charset="0"/>
              </a:rPr>
              <a:t>Subject to legal/regulatory requirements</a:t>
            </a:r>
          </a:p>
          <a:p>
            <a:pPr marL="342900" indent="-342900">
              <a:spcBef>
                <a:spcPts val="600"/>
              </a:spcBef>
            </a:pPr>
            <a:r>
              <a:rPr lang="en-US" noProof="0" dirty="0">
                <a:latin typeface="Arial" panose="020B0604020202020204" pitchFamily="34" charset="0"/>
                <a:cs typeface="Arial" panose="020B0604020202020204" pitchFamily="34" charset="0"/>
              </a:rPr>
              <a:t>Management accepts moderate or low risk</a:t>
            </a:r>
          </a:p>
        </p:txBody>
      </p:sp>
    </p:spTree>
    <p:extLst>
      <p:ext uri="{BB962C8B-B14F-4D97-AF65-F5344CB8AC3E}">
        <p14:creationId xmlns:p14="http://schemas.microsoft.com/office/powerpoint/2010/main" val="1867073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6A86F1-809C-4626-8135-3F6BE5FBA529}"/>
              </a:ext>
            </a:extLst>
          </p:cNvPr>
          <p:cNvSpPr>
            <a:spLocks noGrp="1"/>
          </p:cNvSpPr>
          <p:nvPr>
            <p:ph idx="1"/>
          </p:nvPr>
        </p:nvSpPr>
        <p:spPr>
          <a:xfrm>
            <a:off x="457200" y="1038225"/>
            <a:ext cx="8229600" cy="5105399"/>
          </a:xfrm>
        </p:spPr>
        <p:txBody>
          <a:bodyPr>
            <a:normAutofit lnSpcReduction="10000"/>
          </a:bodyPr>
          <a:lstStyle/>
          <a:p>
            <a:r>
              <a:rPr lang="en-US" sz="2000" dirty="0">
                <a:hlinkClick r:id="rId3"/>
              </a:rPr>
              <a:t>Risk Management Framework (NIST)</a:t>
            </a:r>
            <a:endParaRPr lang="en-US" sz="2000" dirty="0"/>
          </a:p>
          <a:p>
            <a:pPr lvl="1"/>
            <a:r>
              <a:rPr lang="en-US" sz="2000" dirty="0"/>
              <a:t>Integrates risk management activities into the SDLC (Chapter 1 slide 19)</a:t>
            </a:r>
          </a:p>
          <a:p>
            <a:r>
              <a:rPr lang="en-US" sz="2000" dirty="0">
                <a:hlinkClick r:id="rId4"/>
              </a:rPr>
              <a:t>ISO 27005 (International Organization for Standardization)</a:t>
            </a:r>
            <a:endParaRPr lang="en-US" sz="2000" dirty="0"/>
          </a:p>
          <a:p>
            <a:pPr lvl="1"/>
            <a:r>
              <a:rPr lang="en-US" sz="2000" dirty="0"/>
              <a:t>Standards providing guidelines and techniques for managing information security risks – part of </a:t>
            </a:r>
            <a:r>
              <a:rPr lang="en-US" sz="2000" dirty="0">
                <a:hlinkClick r:id="rId5"/>
              </a:rPr>
              <a:t>IS0 27000 family</a:t>
            </a:r>
            <a:endParaRPr lang="en-US" sz="2000" dirty="0"/>
          </a:p>
          <a:p>
            <a:r>
              <a:rPr lang="en-US" sz="2000" dirty="0">
                <a:hlinkClick r:id="rId6"/>
              </a:rPr>
              <a:t>Risk IT / COBIT Framework (ISACA)</a:t>
            </a:r>
            <a:endParaRPr lang="en-US" sz="2000" dirty="0"/>
          </a:p>
          <a:p>
            <a:pPr lvl="1"/>
            <a:r>
              <a:rPr lang="en-US" sz="2000" dirty="0"/>
              <a:t>Comprehensive review of IT risks and risk management</a:t>
            </a:r>
          </a:p>
          <a:p>
            <a:r>
              <a:rPr lang="en-US" sz="2000" dirty="0">
                <a:hlinkClick r:id="rId7"/>
              </a:rPr>
              <a:t>Operationally Critical Threat, Asset and Vulnerability Evaluation (OCTAVE)</a:t>
            </a:r>
            <a:endParaRPr lang="en-US" sz="2000" dirty="0"/>
          </a:p>
          <a:p>
            <a:pPr lvl="1"/>
            <a:r>
              <a:rPr lang="en-US" sz="2000" dirty="0"/>
              <a:t>Focus is on assets</a:t>
            </a:r>
          </a:p>
          <a:p>
            <a:r>
              <a:rPr lang="en-US" sz="2000" dirty="0">
                <a:hlinkClick r:id="rId8"/>
              </a:rPr>
              <a:t>Threat Agent Risk Assessment (TARA)</a:t>
            </a:r>
            <a:endParaRPr lang="en-US" sz="2000" dirty="0"/>
          </a:p>
          <a:p>
            <a:pPr lvl="1"/>
            <a:r>
              <a:rPr lang="en-US" sz="2000" dirty="0"/>
              <a:t>Focus is on threats</a:t>
            </a:r>
          </a:p>
        </p:txBody>
      </p:sp>
      <p:sp>
        <p:nvSpPr>
          <p:cNvPr id="7" name="Title 1">
            <a:extLst>
              <a:ext uri="{FF2B5EF4-FFF2-40B4-BE49-F238E27FC236}">
                <a16:creationId xmlns:a16="http://schemas.microsoft.com/office/drawing/2014/main" id="{A78C3C88-B56C-6213-B2D4-F64CB199D69A}"/>
              </a:ext>
            </a:extLst>
          </p:cNvPr>
          <p:cNvSpPr>
            <a:spLocks noGrp="1"/>
          </p:cNvSpPr>
          <p:nvPr>
            <p:ph type="title"/>
          </p:nvPr>
        </p:nvSpPr>
        <p:spPr>
          <a:xfrm>
            <a:off x="457200" y="238417"/>
            <a:ext cx="8229600" cy="559572"/>
          </a:xfrm>
          <a:noFill/>
          <a:ln>
            <a:noFill/>
          </a:ln>
        </p:spPr>
        <p:txBody>
          <a:bodyPr lIns="0" tIns="18000" rIns="0" bIns="18000" anchor="ctr" anchorCtr="0">
            <a:spAutoFit/>
          </a:bodyPr>
          <a:lstStyle/>
          <a:p>
            <a:r>
              <a:rPr lang="en-US" sz="3600" dirty="0">
                <a:latin typeface="+mj-lt"/>
              </a:rPr>
              <a:t>Risk Management Frameworks</a:t>
            </a:r>
          </a:p>
        </p:txBody>
      </p:sp>
      <p:sp>
        <p:nvSpPr>
          <p:cNvPr id="8" name="TextBox 7">
            <a:extLst>
              <a:ext uri="{FF2B5EF4-FFF2-40B4-BE49-F238E27FC236}">
                <a16:creationId xmlns:a16="http://schemas.microsoft.com/office/drawing/2014/main" id="{0AE8B563-9B2D-E2A4-5E4B-BA30513310D8}"/>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30828764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BD3CA0-5A6E-42E5-A35F-5D5ECF4F9035}"/>
              </a:ext>
            </a:extLst>
          </p:cNvPr>
          <p:cNvSpPr>
            <a:spLocks noGrp="1"/>
          </p:cNvSpPr>
          <p:nvPr>
            <p:ph type="title"/>
          </p:nvPr>
        </p:nvSpPr>
        <p:spPr>
          <a:xfrm>
            <a:off x="457200" y="223027"/>
            <a:ext cx="8229600" cy="590349"/>
          </a:xfrm>
        </p:spPr>
        <p:txBody>
          <a:bodyPr lIns="0" tIns="18000" rIns="0" bIns="18000" anchor="ctr" anchorCtr="0">
            <a:spAutoFit/>
          </a:bodyPr>
          <a:lstStyle/>
          <a:p>
            <a:r>
              <a:rPr lang="en-US" noProof="0" dirty="0"/>
              <a:t>Assets</a:t>
            </a:r>
          </a:p>
        </p:txBody>
      </p:sp>
      <p:pic>
        <p:nvPicPr>
          <p:cNvPr id="14" name="Picture 13" descr="Circular Rosette With 6 Petals.">
            <a:extLst>
              <a:ext uri="{FF2B5EF4-FFF2-40B4-BE49-F238E27FC236}">
                <a16:creationId xmlns:a16="http://schemas.microsoft.com/office/drawing/2014/main" id="{BF5716C1-A459-B040-18EC-E230A93F8A80}"/>
              </a:ext>
            </a:extLst>
          </p:cNvPr>
          <p:cNvPicPr>
            <a:picLocks noChangeAspect="1"/>
          </p:cNvPicPr>
          <p:nvPr/>
        </p:nvPicPr>
        <p:blipFill>
          <a:blip r:embed="rId3"/>
          <a:stretch>
            <a:fillRect/>
          </a:stretch>
        </p:blipFill>
        <p:spPr>
          <a:xfrm>
            <a:off x="3482714" y="2569392"/>
            <a:ext cx="2178572" cy="2328819"/>
          </a:xfrm>
          <a:prstGeom prst="rect">
            <a:avLst/>
          </a:prstGeom>
        </p:spPr>
      </p:pic>
      <p:sp>
        <p:nvSpPr>
          <p:cNvPr id="7" name="Content Placeholder 6">
            <a:extLst>
              <a:ext uri="{FF2B5EF4-FFF2-40B4-BE49-F238E27FC236}">
                <a16:creationId xmlns:a16="http://schemas.microsoft.com/office/drawing/2014/main" id="{1462E6A8-D292-4539-88A2-24B0CDDB847E}"/>
              </a:ext>
              <a:ext uri="{C183D7F6-B498-43B3-948B-1728B52AA6E4}">
                <adec:decorative xmlns:adec="http://schemas.microsoft.com/office/drawing/2017/decorative" val="1"/>
              </a:ext>
            </a:extLst>
          </p:cNvPr>
          <p:cNvSpPr>
            <a:spLocks noGrp="1"/>
          </p:cNvSpPr>
          <p:nvPr>
            <p:ph sz="quarter" idx="14"/>
          </p:nvPr>
        </p:nvSpPr>
        <p:spPr>
          <a:xfrm>
            <a:off x="3057583" y="1598409"/>
            <a:ext cx="2851603" cy="590349"/>
          </a:xfrm>
        </p:spPr>
        <p:txBody>
          <a:bodyPr wrap="square" lIns="0" tIns="18000" rIns="0" bIns="18000" anchor="ctr" anchorCtr="0">
            <a:spAutoFit/>
          </a:bodyPr>
          <a:lstStyle/>
          <a:p>
            <a:pPr marL="285750" indent="-285750"/>
            <a:r>
              <a:rPr lang="en-US" sz="1800" noProof="0" dirty="0">
                <a:latin typeface="Arial" panose="020B0604020202020204" pitchFamily="34" charset="0"/>
                <a:cs typeface="Arial" panose="020B0604020202020204" pitchFamily="34" charset="0"/>
              </a:rPr>
              <a:t>Reliability and integrity of </a:t>
            </a:r>
            <a:r>
              <a:rPr lang="en-US" sz="1800" spc="-200" noProof="0" dirty="0">
                <a:latin typeface="Arial" panose="020B0604020202020204" pitchFamily="34" charset="0"/>
                <a:cs typeface="Arial" panose="020B0604020202020204" pitchFamily="34" charset="0"/>
              </a:rPr>
              <a:t>S C A D </a:t>
            </a:r>
            <a:r>
              <a:rPr lang="en-US" sz="1800" noProof="0" dirty="0">
                <a:latin typeface="Arial" panose="020B0604020202020204" pitchFamily="34" charset="0"/>
                <a:cs typeface="Arial" panose="020B0604020202020204" pitchFamily="34" charset="0"/>
              </a:rPr>
              <a:t>A nodes and net</a:t>
            </a:r>
          </a:p>
        </p:txBody>
      </p:sp>
      <p:sp>
        <p:nvSpPr>
          <p:cNvPr id="8" name="Content Placeholder 7">
            <a:extLst>
              <a:ext uri="{FF2B5EF4-FFF2-40B4-BE49-F238E27FC236}">
                <a16:creationId xmlns:a16="http://schemas.microsoft.com/office/drawing/2014/main" id="{55E4C5BF-D5B0-45E8-B4D8-F2DC4F024BB8}"/>
              </a:ext>
              <a:ext uri="{C183D7F6-B498-43B3-948B-1728B52AA6E4}">
                <adec:decorative xmlns:adec="http://schemas.microsoft.com/office/drawing/2017/decorative" val="1"/>
              </a:ext>
            </a:extLst>
          </p:cNvPr>
          <p:cNvSpPr>
            <a:spLocks noGrp="1"/>
          </p:cNvSpPr>
          <p:nvPr>
            <p:ph sz="quarter" idx="15"/>
          </p:nvPr>
        </p:nvSpPr>
        <p:spPr>
          <a:xfrm>
            <a:off x="6305551" y="2544050"/>
            <a:ext cx="2091198" cy="867348"/>
          </a:xfrm>
        </p:spPr>
        <p:txBody>
          <a:bodyPr wrap="square" lIns="0" tIns="18000" rIns="0" bIns="18000" anchor="ctr" anchorCtr="0">
            <a:spAutoFit/>
          </a:bodyPr>
          <a:lstStyle/>
          <a:p>
            <a:pPr marL="285750" indent="-285750"/>
            <a:r>
              <a:rPr lang="en-US" sz="1800" noProof="0" dirty="0">
                <a:latin typeface="Arial" panose="020B0604020202020204" pitchFamily="34" charset="0"/>
                <a:cs typeface="Arial" panose="020B0604020202020204" pitchFamily="34" charset="0"/>
              </a:rPr>
              <a:t>Integrity of stored file and database information</a:t>
            </a:r>
          </a:p>
        </p:txBody>
      </p:sp>
      <p:sp>
        <p:nvSpPr>
          <p:cNvPr id="9" name="Content Placeholder 8">
            <a:extLst>
              <a:ext uri="{FF2B5EF4-FFF2-40B4-BE49-F238E27FC236}">
                <a16:creationId xmlns:a16="http://schemas.microsoft.com/office/drawing/2014/main" id="{B5CD4CCB-B19D-4B74-A389-9340A390AE05}"/>
              </a:ext>
              <a:ext uri="{C183D7F6-B498-43B3-948B-1728B52AA6E4}">
                <adec:decorative xmlns:adec="http://schemas.microsoft.com/office/drawing/2017/decorative" val="1"/>
              </a:ext>
            </a:extLst>
          </p:cNvPr>
          <p:cNvSpPr>
            <a:spLocks noGrp="1"/>
          </p:cNvSpPr>
          <p:nvPr>
            <p:ph sz="quarter" idx="16"/>
          </p:nvPr>
        </p:nvSpPr>
        <p:spPr>
          <a:xfrm>
            <a:off x="6386529" y="4289490"/>
            <a:ext cx="2300271" cy="590349"/>
          </a:xfrm>
        </p:spPr>
        <p:txBody>
          <a:bodyPr wrap="square" lIns="0" tIns="18000" rIns="0" bIns="18000" anchor="ctr" anchorCtr="0">
            <a:spAutoFit/>
          </a:bodyPr>
          <a:lstStyle/>
          <a:p>
            <a:pPr marL="285750" indent="-285750"/>
            <a:r>
              <a:rPr lang="en-US" sz="1800" noProof="0" dirty="0">
                <a:latin typeface="Arial" panose="020B0604020202020204" pitchFamily="34" charset="0"/>
                <a:cs typeface="Arial" panose="020B0604020202020204" pitchFamily="34" charset="0"/>
              </a:rPr>
              <a:t>Availability, integrity of financial system</a:t>
            </a:r>
          </a:p>
        </p:txBody>
      </p:sp>
      <p:sp>
        <p:nvSpPr>
          <p:cNvPr id="10" name="Content Placeholder 9">
            <a:extLst>
              <a:ext uri="{FF2B5EF4-FFF2-40B4-BE49-F238E27FC236}">
                <a16:creationId xmlns:a16="http://schemas.microsoft.com/office/drawing/2014/main" id="{A882788E-16EB-4352-9AE5-ED199AD17D14}"/>
              </a:ext>
              <a:ext uri="{C183D7F6-B498-43B3-948B-1728B52AA6E4}">
                <adec:decorative xmlns:adec="http://schemas.microsoft.com/office/drawing/2017/decorative" val="1"/>
              </a:ext>
            </a:extLst>
          </p:cNvPr>
          <p:cNvSpPr>
            <a:spLocks noGrp="1"/>
          </p:cNvSpPr>
          <p:nvPr>
            <p:ph sz="quarter" idx="17"/>
          </p:nvPr>
        </p:nvSpPr>
        <p:spPr>
          <a:xfrm>
            <a:off x="3637057" y="5388924"/>
            <a:ext cx="2547434" cy="590349"/>
          </a:xfrm>
        </p:spPr>
        <p:txBody>
          <a:bodyPr wrap="square" lIns="0" tIns="18000" rIns="0" bIns="18000" anchor="ctr" anchorCtr="0">
            <a:spAutoFit/>
          </a:bodyPr>
          <a:lstStyle/>
          <a:p>
            <a:pPr marL="285750" indent="-285750"/>
            <a:r>
              <a:rPr lang="en-US" sz="1800" noProof="0" dirty="0">
                <a:latin typeface="Arial" panose="020B0604020202020204" pitchFamily="34" charset="0"/>
                <a:cs typeface="Arial" panose="020B0604020202020204" pitchFamily="34" charset="0"/>
              </a:rPr>
              <a:t>Availability, integrity of procurement system</a:t>
            </a:r>
          </a:p>
        </p:txBody>
      </p:sp>
      <p:sp>
        <p:nvSpPr>
          <p:cNvPr id="11" name="Content Placeholder 10">
            <a:extLst>
              <a:ext uri="{FF2B5EF4-FFF2-40B4-BE49-F238E27FC236}">
                <a16:creationId xmlns:a16="http://schemas.microsoft.com/office/drawing/2014/main" id="{2080D6E4-7D26-4BCF-B536-CBF0A2C26F02}"/>
              </a:ext>
              <a:ext uri="{C183D7F6-B498-43B3-948B-1728B52AA6E4}">
                <adec:decorative xmlns:adec="http://schemas.microsoft.com/office/drawing/2017/decorative" val="1"/>
              </a:ext>
            </a:extLst>
          </p:cNvPr>
          <p:cNvSpPr>
            <a:spLocks noGrp="1"/>
          </p:cNvSpPr>
          <p:nvPr>
            <p:ph sz="quarter" idx="18"/>
          </p:nvPr>
        </p:nvSpPr>
        <p:spPr>
          <a:xfrm>
            <a:off x="457200" y="4087377"/>
            <a:ext cx="2580968" cy="867348"/>
          </a:xfrm>
        </p:spPr>
        <p:txBody>
          <a:bodyPr wrap="square" lIns="0" tIns="18000" rIns="0" bIns="18000" anchor="ctr" anchorCtr="0">
            <a:spAutoFit/>
          </a:bodyPr>
          <a:lstStyle/>
          <a:p>
            <a:pPr marL="285750" indent="-285750"/>
            <a:r>
              <a:rPr lang="en-US" sz="1800" noProof="0" dirty="0">
                <a:latin typeface="Arial" panose="020B0604020202020204" pitchFamily="34" charset="0"/>
                <a:cs typeface="Arial" panose="020B0604020202020204" pitchFamily="34" charset="0"/>
              </a:rPr>
              <a:t>Availability, integrity of maintenance/production system</a:t>
            </a:r>
          </a:p>
        </p:txBody>
      </p:sp>
      <p:sp>
        <p:nvSpPr>
          <p:cNvPr id="12" name="Content Placeholder 11">
            <a:extLst>
              <a:ext uri="{FF2B5EF4-FFF2-40B4-BE49-F238E27FC236}">
                <a16:creationId xmlns:a16="http://schemas.microsoft.com/office/drawing/2014/main" id="{7EBD0CAC-53A5-4C7F-9129-62993CC0BFAF}"/>
              </a:ext>
              <a:ext uri="{C183D7F6-B498-43B3-948B-1728B52AA6E4}">
                <adec:decorative xmlns:adec="http://schemas.microsoft.com/office/drawing/2017/decorative" val="1"/>
              </a:ext>
            </a:extLst>
          </p:cNvPr>
          <p:cNvSpPr>
            <a:spLocks noGrp="1"/>
          </p:cNvSpPr>
          <p:nvPr>
            <p:ph sz="quarter" idx="19"/>
          </p:nvPr>
        </p:nvSpPr>
        <p:spPr>
          <a:xfrm>
            <a:off x="457200" y="2604089"/>
            <a:ext cx="2381249" cy="867348"/>
          </a:xfrm>
        </p:spPr>
        <p:txBody>
          <a:bodyPr wrap="square" lIns="0" tIns="18000" rIns="0" bIns="18000" anchor="ctr" anchorCtr="0">
            <a:spAutoFit/>
          </a:bodyPr>
          <a:lstStyle/>
          <a:p>
            <a:pPr marL="285750" indent="-285750"/>
            <a:r>
              <a:rPr lang="en-US" sz="1800" noProof="0" dirty="0">
                <a:latin typeface="Arial" panose="020B0604020202020204" pitchFamily="34" charset="0"/>
                <a:cs typeface="Arial" panose="020B0604020202020204" pitchFamily="34" charset="0"/>
              </a:rPr>
              <a:t>Availability, integrity and confidentiality of mail services</a:t>
            </a:r>
          </a:p>
        </p:txBody>
      </p:sp>
    </p:spTree>
    <p:extLst>
      <p:ext uri="{BB962C8B-B14F-4D97-AF65-F5344CB8AC3E}">
        <p14:creationId xmlns:p14="http://schemas.microsoft.com/office/powerpoint/2010/main" val="29108271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028"/>
            <a:ext cx="8229600" cy="590349"/>
          </a:xfrm>
        </p:spPr>
        <p:txBody>
          <a:bodyPr lIns="0" tIns="18000" rIns="0" bIns="18000" anchor="ctr" anchorCtr="0">
            <a:spAutoFit/>
          </a:bodyPr>
          <a:lstStyle/>
          <a:p>
            <a:r>
              <a:rPr lang="en-US" noProof="0" dirty="0"/>
              <a:t>Table 14.6</a:t>
            </a:r>
          </a:p>
        </p:txBody>
      </p:sp>
      <p:sp>
        <p:nvSpPr>
          <p:cNvPr id="5" name="Content Placeholder 4">
            <a:extLst>
              <a:ext uri="{FF2B5EF4-FFF2-40B4-BE49-F238E27FC236}">
                <a16:creationId xmlns:a16="http://schemas.microsoft.com/office/drawing/2014/main" id="{D16B843A-5C60-8902-6672-0F34CBB83F03}"/>
              </a:ext>
            </a:extLst>
          </p:cNvPr>
          <p:cNvSpPr>
            <a:spLocks noGrp="1"/>
          </p:cNvSpPr>
          <p:nvPr>
            <p:ph sz="quarter" idx="13"/>
          </p:nvPr>
        </p:nvSpPr>
        <p:spPr>
          <a:xfrm>
            <a:off x="457200" y="1021714"/>
            <a:ext cx="8229600" cy="405683"/>
          </a:xfrm>
        </p:spPr>
        <p:txBody>
          <a:bodyPr lIns="0" tIns="18000" rIns="0" bIns="18000" anchor="ctr" anchorCtr="0">
            <a:spAutoFit/>
          </a:bodyPr>
          <a:lstStyle/>
          <a:p>
            <a:pPr marL="0" indent="0">
              <a:buNone/>
            </a:pPr>
            <a:r>
              <a:rPr lang="en-US" noProof="0" dirty="0">
                <a:latin typeface="Arial" panose="020B0604020202020204" pitchFamily="34" charset="0"/>
                <a:cs typeface="Arial" panose="020B0604020202020204" pitchFamily="34" charset="0"/>
              </a:rPr>
              <a:t>Silver Star Mines—Risk Register</a:t>
            </a:r>
          </a:p>
        </p:txBody>
      </p:sp>
      <p:graphicFrame>
        <p:nvGraphicFramePr>
          <p:cNvPr id="6" name="Table 5">
            <a:extLst>
              <a:ext uri="{FF2B5EF4-FFF2-40B4-BE49-F238E27FC236}">
                <a16:creationId xmlns:a16="http://schemas.microsoft.com/office/drawing/2014/main" id="{602BA420-D722-3255-82DD-10FF63E620C3}"/>
              </a:ext>
            </a:extLst>
          </p:cNvPr>
          <p:cNvGraphicFramePr>
            <a:graphicFrameLocks noGrp="1"/>
          </p:cNvGraphicFramePr>
          <p:nvPr>
            <p:extLst>
              <p:ext uri="{D42A27DB-BD31-4B8C-83A1-F6EECF244321}">
                <p14:modId xmlns:p14="http://schemas.microsoft.com/office/powerpoint/2010/main" val="3085732155"/>
              </p:ext>
            </p:extLst>
          </p:nvPr>
        </p:nvGraphicFramePr>
        <p:xfrm>
          <a:off x="492385" y="1649360"/>
          <a:ext cx="8163009" cy="4190936"/>
        </p:xfrm>
        <a:graphic>
          <a:graphicData uri="http://schemas.openxmlformats.org/drawingml/2006/table">
            <a:tbl>
              <a:tblPr firstRow="1" bandRow="1">
                <a:tableStyleId>{2D5ABB26-0587-4C30-8999-92F81FD0307C}</a:tableStyleId>
              </a:tblPr>
              <a:tblGrid>
                <a:gridCol w="1940134">
                  <a:extLst>
                    <a:ext uri="{9D8B030D-6E8A-4147-A177-3AD203B41FA5}">
                      <a16:colId xmlns:a16="http://schemas.microsoft.com/office/drawing/2014/main" val="1954992299"/>
                    </a:ext>
                  </a:extLst>
                </a:gridCol>
                <a:gridCol w="1713097">
                  <a:extLst>
                    <a:ext uri="{9D8B030D-6E8A-4147-A177-3AD203B41FA5}">
                      <a16:colId xmlns:a16="http://schemas.microsoft.com/office/drawing/2014/main" val="2711159691"/>
                    </a:ext>
                  </a:extLst>
                </a:gridCol>
                <a:gridCol w="856548">
                  <a:extLst>
                    <a:ext uri="{9D8B030D-6E8A-4147-A177-3AD203B41FA5}">
                      <a16:colId xmlns:a16="http://schemas.microsoft.com/office/drawing/2014/main" val="1928600890"/>
                    </a:ext>
                  </a:extLst>
                </a:gridCol>
                <a:gridCol w="956184">
                  <a:extLst>
                    <a:ext uri="{9D8B030D-6E8A-4147-A177-3AD203B41FA5}">
                      <a16:colId xmlns:a16="http://schemas.microsoft.com/office/drawing/2014/main" val="3238789963"/>
                    </a:ext>
                  </a:extLst>
                </a:gridCol>
                <a:gridCol w="1189704">
                  <a:extLst>
                    <a:ext uri="{9D8B030D-6E8A-4147-A177-3AD203B41FA5}">
                      <a16:colId xmlns:a16="http://schemas.microsoft.com/office/drawing/2014/main" val="3434002719"/>
                    </a:ext>
                  </a:extLst>
                </a:gridCol>
                <a:gridCol w="786580">
                  <a:extLst>
                    <a:ext uri="{9D8B030D-6E8A-4147-A177-3AD203B41FA5}">
                      <a16:colId xmlns:a16="http://schemas.microsoft.com/office/drawing/2014/main" val="2806969524"/>
                    </a:ext>
                  </a:extLst>
                </a:gridCol>
                <a:gridCol w="720762">
                  <a:extLst>
                    <a:ext uri="{9D8B030D-6E8A-4147-A177-3AD203B41FA5}">
                      <a16:colId xmlns:a16="http://schemas.microsoft.com/office/drawing/2014/main" val="13584386"/>
                    </a:ext>
                  </a:extLst>
                </a:gridCol>
              </a:tblGrid>
              <a:tr h="509520">
                <a:tc>
                  <a:txBody>
                    <a:bodyPr/>
                    <a:lstStyle/>
                    <a:p>
                      <a:pPr algn="ctr"/>
                      <a:r>
                        <a:rPr lang="en-US" sz="1200" b="1" i="0" u="none" strike="noStrike" cap="none" baseline="0" noProof="0" dirty="0">
                          <a:solidFill>
                            <a:schemeClr val="bg1"/>
                          </a:solidFill>
                          <a:latin typeface="Arial" panose="020B0604020202020204" pitchFamily="34" charset="0"/>
                          <a:ea typeface="+mn-ea"/>
                          <a:cs typeface="Arial" panose="020B0604020202020204" pitchFamily="34" charset="0"/>
                          <a:sym typeface="Arial"/>
                        </a:rPr>
                        <a:t>Asset</a:t>
                      </a:r>
                      <a:endParaRPr lang="en-US" sz="1200" b="1" noProof="0" dirty="0">
                        <a:solidFill>
                          <a:schemeClr val="bg1"/>
                        </a:solidFill>
                        <a:latin typeface="Arial" panose="020B0604020202020204" pitchFamily="34" charset="0"/>
                        <a:cs typeface="Arial" panose="020B0604020202020204" pitchFamily="34" charset="0"/>
                      </a:endParaRPr>
                    </a:p>
                  </a:txBody>
                  <a:tcPr marL="88751" marR="88751"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Threat/ Vulnerability</a:t>
                      </a:r>
                      <a:endParaRPr lang="en-US" sz="1200" b="1" noProof="0" dirty="0">
                        <a:solidFill>
                          <a:schemeClr val="bg1"/>
                        </a:solidFill>
                        <a:latin typeface="Arial" panose="020B0604020202020204" pitchFamily="34" charset="0"/>
                        <a:cs typeface="Arial" panose="020B0604020202020204" pitchFamily="34" charset="0"/>
                      </a:endParaRPr>
                    </a:p>
                  </a:txBody>
                  <a:tcPr marL="88751" marR="88751"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Existing Controls</a:t>
                      </a:r>
                      <a:endParaRPr lang="en-US" sz="1200" b="1" noProof="0" dirty="0">
                        <a:solidFill>
                          <a:schemeClr val="bg1"/>
                        </a:solidFill>
                        <a:latin typeface="Arial" panose="020B0604020202020204" pitchFamily="34" charset="0"/>
                        <a:cs typeface="Arial" panose="020B0604020202020204" pitchFamily="34" charset="0"/>
                      </a:endParaRPr>
                    </a:p>
                  </a:txBody>
                  <a:tcPr marL="88751" marR="88751"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Likelihood</a:t>
                      </a:r>
                      <a:endParaRPr lang="en-US" sz="1200" b="1" noProof="0" dirty="0">
                        <a:solidFill>
                          <a:schemeClr val="bg1"/>
                        </a:solidFill>
                        <a:latin typeface="Arial" panose="020B0604020202020204" pitchFamily="34" charset="0"/>
                        <a:cs typeface="Arial" panose="020B0604020202020204" pitchFamily="34" charset="0"/>
                      </a:endParaRPr>
                    </a:p>
                  </a:txBody>
                  <a:tcPr marL="88751" marR="88751"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Consequence</a:t>
                      </a:r>
                      <a:endParaRPr lang="en-US" sz="1200" b="1" noProof="0" dirty="0">
                        <a:solidFill>
                          <a:schemeClr val="bg1"/>
                        </a:solidFill>
                        <a:latin typeface="Arial" panose="020B0604020202020204" pitchFamily="34" charset="0"/>
                        <a:cs typeface="Arial" panose="020B0604020202020204" pitchFamily="34" charset="0"/>
                      </a:endParaRPr>
                    </a:p>
                  </a:txBody>
                  <a:tcPr marL="88751" marR="88751"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Level of Risk</a:t>
                      </a:r>
                      <a:endParaRPr lang="en-US" sz="1200" b="1" noProof="0" dirty="0">
                        <a:solidFill>
                          <a:schemeClr val="bg1"/>
                        </a:solidFill>
                        <a:latin typeface="Arial" panose="020B0604020202020204" pitchFamily="34" charset="0"/>
                        <a:cs typeface="Arial" panose="020B0604020202020204" pitchFamily="34" charset="0"/>
                      </a:endParaRPr>
                    </a:p>
                  </a:txBody>
                  <a:tcPr marL="88751" marR="88751"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Risk Priority</a:t>
                      </a:r>
                      <a:endParaRPr lang="en-US" sz="1200" b="1" noProof="0" dirty="0">
                        <a:solidFill>
                          <a:schemeClr val="bg1"/>
                        </a:solidFill>
                        <a:latin typeface="Arial" panose="020B0604020202020204" pitchFamily="34" charset="0"/>
                        <a:cs typeface="Arial" panose="020B0604020202020204" pitchFamily="34" charset="0"/>
                      </a:endParaRPr>
                    </a:p>
                  </a:txBody>
                  <a:tcPr marL="88751" marR="88751"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2172790678"/>
                  </a:ext>
                </a:extLst>
              </a:tr>
              <a:tr h="793544">
                <a:tc>
                  <a:txBody>
                    <a:bodyPr/>
                    <a:lstStyle/>
                    <a:p>
                      <a:r>
                        <a:rPr lang="en-US" sz="1200" dirty="0">
                          <a:latin typeface="Arial" panose="020B0604020202020204" pitchFamily="34" charset="0"/>
                          <a:cs typeface="Arial" panose="020B0604020202020204" pitchFamily="34" charset="0"/>
                        </a:rPr>
                        <a:t>Reliability and integrity of the SCADA nodes and network</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Unauthorized modification of control system</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Layered firewalls and servers</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Rare</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Major</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b="0" i="0" u="none" strike="noStrike" cap="none" baseline="0" noProof="0" dirty="0">
                          <a:solidFill>
                            <a:schemeClr val="tx1"/>
                          </a:solidFill>
                          <a:latin typeface="Arial" panose="020B0604020202020204" pitchFamily="34" charset="0"/>
                          <a:ea typeface="+mn-ea"/>
                          <a:cs typeface="Arial" panose="020B0604020202020204" pitchFamily="34" charset="0"/>
                          <a:sym typeface="Arial"/>
                        </a:rPr>
                        <a:t>High</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200" dirty="0">
                          <a:latin typeface="Arial" panose="020B0604020202020204" pitchFamily="34" charset="0"/>
                          <a:cs typeface="Arial" panose="020B0604020202020204" pitchFamily="34" charset="0"/>
                        </a:rPr>
                        <a:t>1</a:t>
                      </a:r>
                      <a:endParaRPr lang="en-IN" sz="120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3074624438"/>
                  </a:ext>
                </a:extLst>
              </a:tr>
              <a:tr h="486008">
                <a:tc>
                  <a:txBody>
                    <a:bodyPr/>
                    <a:lstStyle/>
                    <a:p>
                      <a:r>
                        <a:rPr lang="en-US" sz="1200" dirty="0">
                          <a:latin typeface="Arial" panose="020B0604020202020204" pitchFamily="34" charset="0"/>
                          <a:cs typeface="Arial" panose="020B0604020202020204" pitchFamily="34" charset="0"/>
                        </a:rPr>
                        <a:t>Integrity of stored file and database information</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Corruption, theft, and loss of info</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Firewall, policies</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Possible</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Major</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b="0" i="0" u="none" strike="noStrike" cap="none" baseline="0" noProof="0" dirty="0">
                          <a:solidFill>
                            <a:schemeClr val="tx1"/>
                          </a:solidFill>
                          <a:latin typeface="Arial" panose="020B0604020202020204" pitchFamily="34" charset="0"/>
                          <a:ea typeface="+mn-ea"/>
                          <a:cs typeface="Arial" panose="020B0604020202020204" pitchFamily="34" charset="0"/>
                          <a:sym typeface="Arial"/>
                        </a:rPr>
                        <a:t>Extreme</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200" dirty="0">
                          <a:latin typeface="Arial" panose="020B0604020202020204" pitchFamily="34" charset="0"/>
                          <a:cs typeface="Arial" panose="020B0604020202020204" pitchFamily="34" charset="0"/>
                        </a:rPr>
                        <a:t>2</a:t>
                      </a:r>
                      <a:endParaRPr lang="en-IN" sz="120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27161921"/>
                  </a:ext>
                </a:extLst>
              </a:tr>
              <a:tr h="509520">
                <a:tc>
                  <a:txBody>
                    <a:bodyPr/>
                    <a:lstStyle/>
                    <a:p>
                      <a:r>
                        <a:rPr lang="en-US" sz="1200" dirty="0">
                          <a:latin typeface="Arial" panose="020B0604020202020204" pitchFamily="34" charset="0"/>
                          <a:cs typeface="Arial" panose="020B0604020202020204" pitchFamily="34" charset="0"/>
                        </a:rPr>
                        <a:t>Availability and integrity of financial system</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Attacks/errors affecting system</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Firewall, policies</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Possible</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Moderate</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b="0" i="0" u="none" strike="noStrike" cap="none" baseline="0" noProof="0" dirty="0">
                          <a:solidFill>
                            <a:schemeClr val="tx1"/>
                          </a:solidFill>
                          <a:latin typeface="Arial" panose="020B0604020202020204" pitchFamily="34" charset="0"/>
                          <a:ea typeface="+mn-ea"/>
                          <a:cs typeface="Arial" panose="020B0604020202020204" pitchFamily="34" charset="0"/>
                          <a:sym typeface="Arial"/>
                        </a:rPr>
                        <a:t>High</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200" dirty="0">
                          <a:latin typeface="Arial" panose="020B0604020202020204" pitchFamily="34" charset="0"/>
                          <a:cs typeface="Arial" panose="020B0604020202020204" pitchFamily="34" charset="0"/>
                        </a:rPr>
                        <a:t>3</a:t>
                      </a:r>
                      <a:endParaRPr lang="en-IN" sz="120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745068209"/>
                  </a:ext>
                </a:extLst>
              </a:tr>
              <a:tr h="509520">
                <a:tc>
                  <a:txBody>
                    <a:bodyPr/>
                    <a:lstStyle/>
                    <a:p>
                      <a:r>
                        <a:rPr lang="en-US" sz="1200" dirty="0">
                          <a:latin typeface="Arial" panose="020B0604020202020204" pitchFamily="34" charset="0"/>
                          <a:cs typeface="Arial" panose="020B0604020202020204" pitchFamily="34" charset="0"/>
                        </a:rPr>
                        <a:t>Availability and integrity of procurement system</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Attacks/errors affecting system</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Firewall, policies</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Possible</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Moderate</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b="0" i="0" u="none" strike="noStrike" cap="none" baseline="0" noProof="0" dirty="0">
                          <a:solidFill>
                            <a:schemeClr val="tx1"/>
                          </a:solidFill>
                          <a:latin typeface="Arial" panose="020B0604020202020204" pitchFamily="34" charset="0"/>
                          <a:ea typeface="+mn-ea"/>
                          <a:cs typeface="Arial" panose="020B0604020202020204" pitchFamily="34" charset="0"/>
                          <a:sym typeface="Arial"/>
                        </a:rPr>
                        <a:t>High</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200" dirty="0">
                          <a:latin typeface="Arial" panose="020B0604020202020204" pitchFamily="34" charset="0"/>
                          <a:cs typeface="Arial" panose="020B0604020202020204" pitchFamily="34" charset="0"/>
                        </a:rPr>
                        <a:t>4</a:t>
                      </a:r>
                      <a:endParaRPr lang="en-IN" sz="120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779005896"/>
                  </a:ext>
                </a:extLst>
              </a:tr>
              <a:tr h="527077">
                <a:tc>
                  <a:txBody>
                    <a:bodyPr/>
                    <a:lstStyle/>
                    <a:p>
                      <a:r>
                        <a:rPr lang="en-US" sz="1200" dirty="0">
                          <a:latin typeface="Arial" panose="020B0604020202020204" pitchFamily="34" charset="0"/>
                          <a:cs typeface="Arial" panose="020B0604020202020204" pitchFamily="34" charset="0"/>
                        </a:rPr>
                        <a:t>Availability and integrity of maintenance/ production system</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Attacks/errors affecting system</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Firewall, policies</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Possible</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Minor</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b="0" i="0" u="none" strike="noStrike" cap="none" baseline="0" noProof="0" dirty="0">
                          <a:solidFill>
                            <a:schemeClr val="tx1"/>
                          </a:solidFill>
                          <a:latin typeface="Arial" panose="020B0604020202020204" pitchFamily="34" charset="0"/>
                          <a:ea typeface="+mn-ea"/>
                          <a:cs typeface="Arial" panose="020B0604020202020204" pitchFamily="34" charset="0"/>
                          <a:sym typeface="Arial"/>
                        </a:rPr>
                        <a:t>Medium</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200" dirty="0">
                          <a:latin typeface="Arial" panose="020B0604020202020204" pitchFamily="34" charset="0"/>
                          <a:cs typeface="Arial" panose="020B0604020202020204" pitchFamily="34" charset="0"/>
                        </a:rPr>
                        <a:t>5</a:t>
                      </a:r>
                      <a:endParaRPr lang="en-IN" sz="120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3936725434"/>
                  </a:ext>
                </a:extLst>
              </a:tr>
              <a:tr h="713328">
                <a:tc>
                  <a:txBody>
                    <a:bodyPr/>
                    <a:lstStyle/>
                    <a:p>
                      <a:r>
                        <a:rPr lang="en-US" sz="1200" dirty="0">
                          <a:latin typeface="Arial" panose="020B0604020202020204" pitchFamily="34" charset="0"/>
                          <a:cs typeface="Arial" panose="020B0604020202020204" pitchFamily="34" charset="0"/>
                        </a:rPr>
                        <a:t>Availability, integrity, and confidentiality of mail services</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Attacks/errors affecting system</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Firewall, </a:t>
                      </a:r>
                      <a:r>
                        <a:rPr lang="en-US" sz="1200" dirty="0" err="1">
                          <a:latin typeface="Arial" panose="020B0604020202020204" pitchFamily="34" charset="0"/>
                          <a:cs typeface="Arial" panose="020B0604020202020204" pitchFamily="34" charset="0"/>
                        </a:rPr>
                        <a:t>ext</a:t>
                      </a:r>
                      <a:r>
                        <a:rPr lang="en-US" sz="1200" dirty="0">
                          <a:latin typeface="Arial" panose="020B0604020202020204" pitchFamily="34" charset="0"/>
                          <a:cs typeface="Arial" panose="020B0604020202020204" pitchFamily="34" charset="0"/>
                        </a:rPr>
                        <a:t> mail gateway</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Almost Certain</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Minor</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b="0" i="0" u="none" strike="noStrike" cap="none" baseline="0" noProof="0" dirty="0">
                          <a:solidFill>
                            <a:schemeClr val="tx1"/>
                          </a:solidFill>
                          <a:latin typeface="Arial" panose="020B0604020202020204" pitchFamily="34" charset="0"/>
                          <a:ea typeface="+mn-ea"/>
                          <a:cs typeface="Arial" panose="020B0604020202020204" pitchFamily="34" charset="0"/>
                          <a:sym typeface="Arial"/>
                        </a:rPr>
                        <a:t>High</a:t>
                      </a:r>
                      <a:endParaRPr lang="en-US" sz="1200" noProof="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200" dirty="0">
                          <a:latin typeface="Arial" panose="020B0604020202020204" pitchFamily="34" charset="0"/>
                          <a:cs typeface="Arial" panose="020B0604020202020204" pitchFamily="34" charset="0"/>
                        </a:rPr>
                        <a:t>6</a:t>
                      </a:r>
                      <a:endParaRPr lang="en-IN" sz="1200" dirty="0">
                        <a:latin typeface="Arial" panose="020B0604020202020204" pitchFamily="34" charset="0"/>
                        <a:cs typeface="Arial" panose="020B0604020202020204" pitchFamily="34" charset="0"/>
                      </a:endParaRPr>
                    </a:p>
                  </a:txBody>
                  <a:tcPr marL="88751" marR="8875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743064373"/>
                  </a:ext>
                </a:extLst>
              </a:tr>
            </a:tbl>
          </a:graphicData>
        </a:graphic>
      </p:graphicFrame>
    </p:spTree>
    <p:extLst>
      <p:ext uri="{BB962C8B-B14F-4D97-AF65-F5344CB8AC3E}">
        <p14:creationId xmlns:p14="http://schemas.microsoft.com/office/powerpoint/2010/main" val="15862663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196"/>
            <a:ext cx="8229600" cy="590349"/>
          </a:xfrm>
        </p:spPr>
        <p:txBody>
          <a:bodyPr lIns="0" tIns="18000" rIns="0" bIns="18000" anchor="ctr" anchorCtr="0">
            <a:spAutoFit/>
          </a:bodyPr>
          <a:lstStyle/>
          <a:p>
            <a:r>
              <a:rPr lang="en-US" noProof="0" dirty="0"/>
              <a:t>Summary</a:t>
            </a:r>
          </a:p>
        </p:txBody>
      </p:sp>
      <p:sp>
        <p:nvSpPr>
          <p:cNvPr id="4" name="Content Placeholder 3"/>
          <p:cNvSpPr>
            <a:spLocks noGrp="1"/>
          </p:cNvSpPr>
          <p:nvPr>
            <p:ph sz="quarter" idx="13"/>
          </p:nvPr>
        </p:nvSpPr>
        <p:spPr>
          <a:xfrm>
            <a:off x="457200" y="1024166"/>
            <a:ext cx="3627912" cy="3206450"/>
          </a:xfrm>
        </p:spPr>
        <p:txBody>
          <a:bodyPr lIns="0" tIns="18000" rIns="0" bIns="18000" anchor="ctr" anchorCtr="0">
            <a:spAutoFit/>
          </a:bodyPr>
          <a:lstStyle/>
          <a:p>
            <a:pPr marL="342900" indent="-342900">
              <a:spcBef>
                <a:spcPts val="600"/>
              </a:spcBef>
            </a:pPr>
            <a:r>
              <a:rPr lang="en-US" sz="2200" spc="-300" noProof="0" dirty="0">
                <a:latin typeface="Arial" panose="020B0604020202020204" pitchFamily="34" charset="0"/>
                <a:cs typeface="Arial" panose="020B0604020202020204" pitchFamily="34" charset="0"/>
              </a:rPr>
              <a:t>I </a:t>
            </a:r>
            <a:r>
              <a:rPr lang="en-US" sz="2200" noProof="0" dirty="0">
                <a:latin typeface="Arial" panose="020B0604020202020204" pitchFamily="34" charset="0"/>
                <a:cs typeface="Arial" panose="020B0604020202020204" pitchFamily="34" charset="0"/>
              </a:rPr>
              <a:t>T security management</a:t>
            </a:r>
          </a:p>
          <a:p>
            <a:pPr marL="342900" indent="-342900">
              <a:spcBef>
                <a:spcPts val="600"/>
              </a:spcBef>
            </a:pPr>
            <a:r>
              <a:rPr lang="en-US" sz="2200" noProof="0" dirty="0">
                <a:latin typeface="Arial" panose="020B0604020202020204" pitchFamily="34" charset="0"/>
                <a:cs typeface="Arial" panose="020B0604020202020204" pitchFamily="34" charset="0"/>
              </a:rPr>
              <a:t>Organizational context and security policy</a:t>
            </a:r>
          </a:p>
          <a:p>
            <a:pPr marL="342900" indent="-342900">
              <a:spcBef>
                <a:spcPts val="600"/>
              </a:spcBef>
            </a:pPr>
            <a:r>
              <a:rPr lang="en-US" sz="2200" noProof="0" dirty="0">
                <a:latin typeface="Arial" panose="020B0604020202020204" pitchFamily="34" charset="0"/>
                <a:cs typeface="Arial" panose="020B0604020202020204" pitchFamily="34" charset="0"/>
              </a:rPr>
              <a:t>Security risk assessment</a:t>
            </a:r>
          </a:p>
          <a:p>
            <a:pPr marL="829818" lvl="1" indent="-342900"/>
            <a:r>
              <a:rPr lang="en-US" sz="2200" noProof="0" dirty="0">
                <a:latin typeface="Arial" panose="020B0604020202020204" pitchFamily="34" charset="0"/>
                <a:cs typeface="Arial" panose="020B0604020202020204" pitchFamily="34" charset="0"/>
              </a:rPr>
              <a:t>Baseline approach</a:t>
            </a:r>
          </a:p>
          <a:p>
            <a:pPr marL="829818" lvl="1" indent="-342900"/>
            <a:r>
              <a:rPr lang="en-US" sz="2200" noProof="0" dirty="0">
                <a:latin typeface="Arial" panose="020B0604020202020204" pitchFamily="34" charset="0"/>
                <a:cs typeface="Arial" panose="020B0604020202020204" pitchFamily="34" charset="0"/>
              </a:rPr>
              <a:t>Informal approach</a:t>
            </a:r>
          </a:p>
          <a:p>
            <a:pPr marL="829818" lvl="1" indent="-342900"/>
            <a:r>
              <a:rPr lang="en-US" sz="2200" noProof="0" dirty="0">
                <a:latin typeface="Arial" panose="020B0604020202020204" pitchFamily="34" charset="0"/>
                <a:cs typeface="Arial" panose="020B0604020202020204" pitchFamily="34" charset="0"/>
              </a:rPr>
              <a:t>Detailed risk analysis</a:t>
            </a:r>
          </a:p>
          <a:p>
            <a:pPr marL="829818" lvl="1" indent="-342900"/>
            <a:r>
              <a:rPr lang="en-US" sz="2200" noProof="0" dirty="0">
                <a:latin typeface="Arial" panose="020B0604020202020204" pitchFamily="34" charset="0"/>
                <a:cs typeface="Arial" panose="020B0604020202020204" pitchFamily="34" charset="0"/>
              </a:rPr>
              <a:t>Combined approach</a:t>
            </a:r>
          </a:p>
        </p:txBody>
      </p:sp>
      <p:sp>
        <p:nvSpPr>
          <p:cNvPr id="5" name="Content Placeholder 4"/>
          <p:cNvSpPr>
            <a:spLocks noGrp="1"/>
          </p:cNvSpPr>
          <p:nvPr>
            <p:ph sz="quarter" idx="14"/>
          </p:nvPr>
        </p:nvSpPr>
        <p:spPr>
          <a:xfrm>
            <a:off x="4310743" y="1022037"/>
            <a:ext cx="4376057" cy="3545004"/>
          </a:xfrm>
        </p:spPr>
        <p:txBody>
          <a:bodyPr lIns="0" tIns="18000" rIns="0" bIns="18000" anchor="ctr" anchorCtr="0">
            <a:spAutoFit/>
          </a:bodyPr>
          <a:lstStyle/>
          <a:p>
            <a:pPr marL="342900" indent="-342900">
              <a:spcBef>
                <a:spcPts val="600"/>
              </a:spcBef>
            </a:pPr>
            <a:r>
              <a:rPr lang="en-US" sz="2200" noProof="0" dirty="0">
                <a:latin typeface="Arial" panose="020B0604020202020204" pitchFamily="34" charset="0"/>
                <a:cs typeface="Arial" panose="020B0604020202020204" pitchFamily="34" charset="0"/>
              </a:rPr>
              <a:t>Detailed security risk analysis</a:t>
            </a:r>
          </a:p>
          <a:p>
            <a:pPr marL="829818" lvl="1" indent="-342900"/>
            <a:r>
              <a:rPr lang="en-US" sz="2200" noProof="0" dirty="0">
                <a:latin typeface="Arial" panose="020B0604020202020204" pitchFamily="34" charset="0"/>
                <a:cs typeface="Arial" panose="020B0604020202020204" pitchFamily="34" charset="0"/>
              </a:rPr>
              <a:t>Context and system characterization</a:t>
            </a:r>
          </a:p>
          <a:p>
            <a:pPr marL="829818" lvl="1" indent="-342900"/>
            <a:r>
              <a:rPr lang="en-US" sz="2200" noProof="0" dirty="0">
                <a:latin typeface="Arial" panose="020B0604020202020204" pitchFamily="34" charset="0"/>
                <a:cs typeface="Arial" panose="020B0604020202020204" pitchFamily="34" charset="0"/>
              </a:rPr>
              <a:t>Identification of threats/risks/vulnerabilities</a:t>
            </a:r>
          </a:p>
          <a:p>
            <a:pPr marL="829818" lvl="1" indent="-342900"/>
            <a:r>
              <a:rPr lang="en-US" sz="2200" noProof="0" dirty="0">
                <a:latin typeface="Arial" panose="020B0604020202020204" pitchFamily="34" charset="0"/>
                <a:cs typeface="Arial" panose="020B0604020202020204" pitchFamily="34" charset="0"/>
              </a:rPr>
              <a:t>Analyze risks</a:t>
            </a:r>
          </a:p>
          <a:p>
            <a:pPr marL="829818" lvl="1" indent="-342900"/>
            <a:r>
              <a:rPr lang="en-US" sz="2200" noProof="0" dirty="0">
                <a:latin typeface="Arial" panose="020B0604020202020204" pitchFamily="34" charset="0"/>
                <a:cs typeface="Arial" panose="020B0604020202020204" pitchFamily="34" charset="0"/>
              </a:rPr>
              <a:t>Evaluate risks</a:t>
            </a:r>
          </a:p>
          <a:p>
            <a:pPr marL="829818" lvl="1" indent="-342900"/>
            <a:r>
              <a:rPr lang="en-US" sz="2200" noProof="0" dirty="0">
                <a:latin typeface="Arial" panose="020B0604020202020204" pitchFamily="34" charset="0"/>
                <a:cs typeface="Arial" panose="020B0604020202020204" pitchFamily="34" charset="0"/>
              </a:rPr>
              <a:t>Risk treatment</a:t>
            </a:r>
          </a:p>
          <a:p>
            <a:pPr marL="342900" indent="-342900">
              <a:spcBef>
                <a:spcPts val="600"/>
              </a:spcBef>
            </a:pPr>
            <a:r>
              <a:rPr lang="en-US" sz="2200" noProof="0" dirty="0">
                <a:latin typeface="Arial" panose="020B0604020202020204" pitchFamily="34" charset="0"/>
                <a:cs typeface="Arial" panose="020B0604020202020204" pitchFamily="34" charset="0"/>
              </a:rPr>
              <a:t>Case study: Silver Star Mines</a:t>
            </a:r>
          </a:p>
        </p:txBody>
      </p:sp>
    </p:spTree>
    <p:extLst>
      <p:ext uri="{BB962C8B-B14F-4D97-AF65-F5344CB8AC3E}">
        <p14:creationId xmlns:p14="http://schemas.microsoft.com/office/powerpoint/2010/main" val="13482355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a:xfrm>
            <a:off x="457200" y="224285"/>
            <a:ext cx="8229600" cy="590349"/>
          </a:xfrm>
        </p:spPr>
        <p:txBody>
          <a:bodyPr lIns="0" tIns="18000" rIns="0" bIns="18000" anchor="ctr" anchorCtr="0">
            <a:spAutoFit/>
          </a:bodyPr>
          <a:lstStyle/>
          <a:p>
            <a:r>
              <a:rPr lang="en-US" noProof="0"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947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82935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noProof="0" dirty="0"/>
              <a:t>This work is protected by United States copyright laws and is</a:t>
            </a:r>
            <a:r>
              <a:rPr lang="en-US" b="1" baseline="0" noProof="0" dirty="0"/>
              <a:t> </a:t>
            </a:r>
            <a:r>
              <a:rPr lang="en-US" b="1" noProof="0"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A1ED1-BF2B-B7B8-D98A-21F3F8B8FF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6C4CD0-B32F-6419-C61A-0E7DB3D9A997}"/>
              </a:ext>
            </a:extLst>
          </p:cNvPr>
          <p:cNvSpPr>
            <a:spLocks noGrp="1"/>
          </p:cNvSpPr>
          <p:nvPr>
            <p:ph type="title"/>
          </p:nvPr>
        </p:nvSpPr>
        <p:spPr>
          <a:xfrm>
            <a:off x="457200" y="223029"/>
            <a:ext cx="8229600" cy="590349"/>
          </a:xfrm>
        </p:spPr>
        <p:txBody>
          <a:bodyPr lIns="0" tIns="18000" rIns="0" bIns="18000" anchor="ctr" anchorCtr="0">
            <a:spAutoFit/>
          </a:bodyPr>
          <a:lstStyle/>
          <a:p>
            <a:r>
              <a:rPr lang="en-US" noProof="0" dirty="0"/>
              <a:t>ISO/IEC 27001</a:t>
            </a:r>
          </a:p>
        </p:txBody>
      </p:sp>
      <p:sp>
        <p:nvSpPr>
          <p:cNvPr id="3" name="Content Placeholder 2">
            <a:extLst>
              <a:ext uri="{FF2B5EF4-FFF2-40B4-BE49-F238E27FC236}">
                <a16:creationId xmlns:a16="http://schemas.microsoft.com/office/drawing/2014/main" id="{710E20F8-ACA2-E812-96E5-1F1F6EA7450F}"/>
              </a:ext>
            </a:extLst>
          </p:cNvPr>
          <p:cNvSpPr>
            <a:spLocks noGrp="1"/>
          </p:cNvSpPr>
          <p:nvPr>
            <p:ph sz="quarter" idx="13"/>
          </p:nvPr>
        </p:nvSpPr>
        <p:spPr>
          <a:xfrm>
            <a:off x="487680" y="1155431"/>
            <a:ext cx="8224838" cy="4853055"/>
          </a:xfrm>
        </p:spPr>
        <p:txBody>
          <a:bodyPr lIns="0" tIns="18000" rIns="0" bIns="18000" anchor="ctr" anchorCtr="0">
            <a:spAutoFit/>
          </a:bodyPr>
          <a:lstStyle/>
          <a:p>
            <a:pPr marL="0" indent="0">
              <a:spcBef>
                <a:spcPts val="600"/>
              </a:spcBef>
              <a:buNone/>
            </a:pPr>
            <a:r>
              <a:rPr lang="en-US" b="0" i="0" dirty="0">
                <a:solidFill>
                  <a:srgbClr val="212529"/>
                </a:solidFill>
                <a:effectLst/>
                <a:latin typeface="Inter var ISO"/>
              </a:rPr>
              <a:t>Best-known standard (“</a:t>
            </a:r>
            <a:r>
              <a:rPr lang="en-US" b="0" i="0">
                <a:solidFill>
                  <a:srgbClr val="212529"/>
                </a:solidFill>
                <a:effectLst/>
                <a:latin typeface="Inter var ISO"/>
              </a:rPr>
              <a:t>27k”) for </a:t>
            </a:r>
            <a:r>
              <a:rPr lang="en-US" b="1" i="0" dirty="0">
                <a:solidFill>
                  <a:srgbClr val="212529"/>
                </a:solidFill>
                <a:effectLst/>
                <a:latin typeface="Inter var ISO"/>
              </a:rPr>
              <a:t>information security management systems (ISMS); </a:t>
            </a:r>
            <a:r>
              <a:rPr lang="en-US" b="0" i="0" dirty="0">
                <a:solidFill>
                  <a:srgbClr val="212529"/>
                </a:solidFill>
                <a:effectLst/>
                <a:latin typeface="Inter var ISO"/>
              </a:rPr>
              <a:t>defines requirements an ISMS must meet.</a:t>
            </a:r>
            <a:endParaRPr lang="en-US" noProof="0" dirty="0">
              <a:latin typeface="Arial" panose="020B0604020202020204" pitchFamily="34" charset="0"/>
              <a:cs typeface="Arial" panose="020B0604020202020204" pitchFamily="34" charset="0"/>
            </a:endParaRPr>
          </a:p>
          <a:p>
            <a:r>
              <a:rPr lang="en-US" dirty="0">
                <a:solidFill>
                  <a:srgbClr val="212529"/>
                </a:solidFill>
                <a:latin typeface="Inter var ISO"/>
              </a:rPr>
              <a:t>Provides companies of any size and from all sectors of activity with guidance for establishing, implementing, maintaining and continually improving an information security management system.</a:t>
            </a:r>
          </a:p>
          <a:p>
            <a:pPr algn="l"/>
            <a:r>
              <a:rPr lang="en-US" b="0" i="0" dirty="0">
                <a:solidFill>
                  <a:srgbClr val="212529"/>
                </a:solidFill>
                <a:effectLst/>
                <a:latin typeface="Inter var ISO"/>
              </a:rPr>
              <a:t>Conformity with </a:t>
            </a:r>
            <a:r>
              <a:rPr lang="en-US" b="0" i="0" dirty="0">
                <a:solidFill>
                  <a:srgbClr val="212529"/>
                </a:solidFill>
                <a:effectLst/>
                <a:latin typeface="Inter var ISO"/>
                <a:hlinkClick r:id="rId3"/>
              </a:rPr>
              <a:t>ISO/IEC 27001 </a:t>
            </a:r>
            <a:r>
              <a:rPr lang="en-US" b="0" i="0" dirty="0">
                <a:solidFill>
                  <a:srgbClr val="212529"/>
                </a:solidFill>
                <a:effectLst/>
                <a:latin typeface="Inter var ISO"/>
              </a:rPr>
              <a:t>means that an organization or business has put in place a system to manage risks related to the security of data owned or handled by the company, and that this system respects all the best practices and principles enshrined in this International Standard.</a:t>
            </a:r>
            <a:endParaRPr lang="en-US" noProof="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E786A8A-C035-3754-B511-C8432F5EB594}"/>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1292602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8619F-DDFF-520C-54BB-7340F3809D98}"/>
              </a:ext>
            </a:extLst>
          </p:cNvPr>
          <p:cNvSpPr>
            <a:spLocks noGrp="1"/>
          </p:cNvSpPr>
          <p:nvPr>
            <p:ph type="title"/>
          </p:nvPr>
        </p:nvSpPr>
        <p:spPr>
          <a:xfrm>
            <a:off x="457200" y="223029"/>
            <a:ext cx="8229600" cy="590349"/>
          </a:xfrm>
        </p:spPr>
        <p:txBody>
          <a:bodyPr lIns="0" tIns="18000" rIns="0" bIns="18000" anchor="ctr" anchorCtr="0">
            <a:spAutoFit/>
          </a:bodyPr>
          <a:lstStyle/>
          <a:p>
            <a:r>
              <a:rPr lang="en-US" sz="3600" noProof="0" dirty="0"/>
              <a:t>Table 14.1 </a:t>
            </a:r>
            <a:r>
              <a:rPr lang="en-US" sz="2800" noProof="0" dirty="0"/>
              <a:t>(1 of 2)</a:t>
            </a:r>
            <a:endParaRPr lang="en-US" noProof="0" dirty="0"/>
          </a:p>
        </p:txBody>
      </p:sp>
      <p:sp>
        <p:nvSpPr>
          <p:cNvPr id="3" name="Content Placeholder 2">
            <a:extLst>
              <a:ext uri="{FF2B5EF4-FFF2-40B4-BE49-F238E27FC236}">
                <a16:creationId xmlns:a16="http://schemas.microsoft.com/office/drawing/2014/main" id="{70180BDB-E98A-9940-8A26-6C2BD1E5D9A2}"/>
              </a:ext>
            </a:extLst>
          </p:cNvPr>
          <p:cNvSpPr>
            <a:spLocks noGrp="1"/>
          </p:cNvSpPr>
          <p:nvPr>
            <p:ph sz="quarter" idx="13"/>
          </p:nvPr>
        </p:nvSpPr>
        <p:spPr>
          <a:xfrm>
            <a:off x="457200" y="1072161"/>
            <a:ext cx="8229600" cy="344128"/>
          </a:xfrm>
        </p:spPr>
        <p:txBody>
          <a:bodyPr lIns="0" tIns="18000" rIns="0" bIns="18000" anchor="ctr" anchorCtr="0">
            <a:spAutoFit/>
          </a:bodyPr>
          <a:lstStyle/>
          <a:p>
            <a:pPr marL="0" indent="0">
              <a:buNone/>
            </a:pPr>
            <a:r>
              <a:rPr lang="en-US" sz="2000" spc="-250" noProof="0" dirty="0">
                <a:latin typeface="Arial" panose="020B0604020202020204" pitchFamily="34" charset="0"/>
                <a:cs typeface="Arial" panose="020B0604020202020204" pitchFamily="34" charset="0"/>
              </a:rPr>
              <a:t>I S </a:t>
            </a:r>
            <a:r>
              <a:rPr lang="en-US" sz="2000" noProof="0" dirty="0">
                <a:latin typeface="Arial" panose="020B0604020202020204" pitchFamily="34" charset="0"/>
                <a:cs typeface="Arial" panose="020B0604020202020204" pitchFamily="34" charset="0"/>
              </a:rPr>
              <a:t>O/</a:t>
            </a:r>
            <a:r>
              <a:rPr lang="en-US" sz="2000" spc="-250" noProof="0" dirty="0">
                <a:latin typeface="Arial" panose="020B0604020202020204" pitchFamily="34" charset="0"/>
                <a:cs typeface="Arial" panose="020B0604020202020204" pitchFamily="34" charset="0"/>
              </a:rPr>
              <a:t>I E </a:t>
            </a:r>
            <a:r>
              <a:rPr lang="en-US" sz="2000" noProof="0" dirty="0">
                <a:latin typeface="Arial" panose="020B0604020202020204" pitchFamily="34" charset="0"/>
                <a:cs typeface="Arial" panose="020B0604020202020204" pitchFamily="34" charset="0"/>
              </a:rPr>
              <a:t>C 27000 Series of Standards on </a:t>
            </a:r>
            <a:r>
              <a:rPr lang="en-US" sz="2000" spc="-250" noProof="0" dirty="0">
                <a:latin typeface="Arial" panose="020B0604020202020204" pitchFamily="34" charset="0"/>
                <a:cs typeface="Arial" panose="020B0604020202020204" pitchFamily="34" charset="0"/>
              </a:rPr>
              <a:t>I </a:t>
            </a:r>
            <a:r>
              <a:rPr lang="en-US" sz="2000" noProof="0" dirty="0">
                <a:latin typeface="Arial" panose="020B0604020202020204" pitchFamily="34" charset="0"/>
                <a:cs typeface="Arial" panose="020B0604020202020204" pitchFamily="34" charset="0"/>
              </a:rPr>
              <a:t>T Security Techniques</a:t>
            </a:r>
          </a:p>
        </p:txBody>
      </p:sp>
      <p:graphicFrame>
        <p:nvGraphicFramePr>
          <p:cNvPr id="4" name="Table 3">
            <a:extLst>
              <a:ext uri="{FF2B5EF4-FFF2-40B4-BE49-F238E27FC236}">
                <a16:creationId xmlns:a16="http://schemas.microsoft.com/office/drawing/2014/main" id="{F39F46FF-0F4F-FFFB-9367-BCEFA477F399}"/>
              </a:ext>
            </a:extLst>
          </p:cNvPr>
          <p:cNvGraphicFramePr>
            <a:graphicFrameLocks noGrp="1"/>
          </p:cNvGraphicFramePr>
          <p:nvPr>
            <p:extLst>
              <p:ext uri="{D42A27DB-BD31-4B8C-83A1-F6EECF244321}">
                <p14:modId xmlns:p14="http://schemas.microsoft.com/office/powerpoint/2010/main" val="2065007779"/>
              </p:ext>
            </p:extLst>
          </p:nvPr>
        </p:nvGraphicFramePr>
        <p:xfrm>
          <a:off x="457200" y="1698527"/>
          <a:ext cx="8229600" cy="4242358"/>
        </p:xfrm>
        <a:graphic>
          <a:graphicData uri="http://schemas.openxmlformats.org/drawingml/2006/table">
            <a:tbl>
              <a:tblPr firstRow="1" firstCol="1" bandRow="1">
                <a:tableStyleId>{2D5ABB26-0587-4C30-8999-92F81FD0307C}</a:tableStyleId>
              </a:tblPr>
              <a:tblGrid>
                <a:gridCol w="1145969">
                  <a:extLst>
                    <a:ext uri="{9D8B030D-6E8A-4147-A177-3AD203B41FA5}">
                      <a16:colId xmlns:a16="http://schemas.microsoft.com/office/drawing/2014/main" val="3605022262"/>
                    </a:ext>
                  </a:extLst>
                </a:gridCol>
                <a:gridCol w="7083631">
                  <a:extLst>
                    <a:ext uri="{9D8B030D-6E8A-4147-A177-3AD203B41FA5}">
                      <a16:colId xmlns:a16="http://schemas.microsoft.com/office/drawing/2014/main" val="1438724645"/>
                    </a:ext>
                  </a:extLst>
                </a:gridCol>
              </a:tblGrid>
              <a:tr h="739045">
                <a:tc>
                  <a:txBody>
                    <a:bodyPr/>
                    <a:lstStyle/>
                    <a:p>
                      <a:r>
                        <a:rPr lang="en-US" b="1" dirty="0">
                          <a:solidFill>
                            <a:schemeClr val="bg1"/>
                          </a:solidFill>
                          <a:latin typeface="Arial" panose="020B0604020202020204" pitchFamily="34" charset="0"/>
                          <a:cs typeface="Arial" panose="020B0604020202020204" pitchFamily="34" charset="0"/>
                        </a:rPr>
                        <a:t>27000:2018</a:t>
                      </a:r>
                      <a:endParaRPr lang="en-US" sz="1400" b="1" noProof="0" dirty="0">
                        <a:solidFill>
                          <a:schemeClr val="bg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dirty="0">
                          <a:latin typeface="Arial" panose="020B0604020202020204" pitchFamily="34" charset="0"/>
                          <a:cs typeface="Arial" panose="020B0604020202020204" pitchFamily="34" charset="0"/>
                        </a:rPr>
                        <a:t>“Information security management systems—Overview and vocabulary” provides an overview of information security management systems, and defines the vocabulary and definitions used in the 27000 family of standards.</a:t>
                      </a:r>
                      <a:endParaRPr lang="en-US" sz="1400"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612600999"/>
                  </a:ext>
                </a:extLst>
              </a:tr>
              <a:tr h="739045">
                <a:tc>
                  <a:txBody>
                    <a:bodyPr/>
                    <a:lstStyle/>
                    <a:p>
                      <a:r>
                        <a:rPr lang="en-US" b="1" dirty="0">
                          <a:solidFill>
                            <a:schemeClr val="bg1"/>
                          </a:solidFill>
                          <a:latin typeface="Arial" panose="020B0604020202020204" pitchFamily="34" charset="0"/>
                          <a:cs typeface="Arial" panose="020B0604020202020204" pitchFamily="34" charset="0"/>
                        </a:rPr>
                        <a:t>27001:2013</a:t>
                      </a:r>
                      <a:endParaRPr lang="en-US" sz="1400" b="1" noProof="0" dirty="0">
                        <a:solidFill>
                          <a:schemeClr val="bg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dirty="0">
                          <a:latin typeface="Arial" panose="020B0604020202020204" pitchFamily="34" charset="0"/>
                          <a:cs typeface="Arial" panose="020B0604020202020204" pitchFamily="34" charset="0"/>
                        </a:rPr>
                        <a:t>“Information security management systems—Requirements” specifies the requirements for establishing, implementing, operating, monitoring, reviewing, maintaining, and improving a documented Information Security Management System.</a:t>
                      </a:r>
                      <a:endParaRPr lang="en-US" sz="1400"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4033879065"/>
                  </a:ext>
                </a:extLst>
              </a:tr>
              <a:tr h="739045">
                <a:tc>
                  <a:txBody>
                    <a:bodyPr/>
                    <a:lstStyle/>
                    <a:p>
                      <a:r>
                        <a:rPr lang="en-US" b="1" dirty="0">
                          <a:solidFill>
                            <a:schemeClr val="bg1"/>
                          </a:solidFill>
                          <a:latin typeface="Arial" panose="020B0604020202020204" pitchFamily="34" charset="0"/>
                          <a:cs typeface="Arial" panose="020B0604020202020204" pitchFamily="34" charset="0"/>
                        </a:rPr>
                        <a:t>27002:2013</a:t>
                      </a:r>
                      <a:endParaRPr lang="en-US" sz="1400" b="1" noProof="0" dirty="0">
                        <a:solidFill>
                          <a:schemeClr val="bg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dirty="0">
                          <a:latin typeface="Arial" panose="020B0604020202020204" pitchFamily="34" charset="0"/>
                          <a:cs typeface="Arial" panose="020B0604020202020204" pitchFamily="34" charset="0"/>
                        </a:rPr>
                        <a:t>“Code of practice for information security management” provides guidelines for information security management in an organization and contains a list of best-practice security controls. It was formerly known as </a:t>
                      </a:r>
                      <a:r>
                        <a:rPr lang="en-US" spc="-200" baseline="0" dirty="0">
                          <a:latin typeface="Arial" panose="020B0604020202020204" pitchFamily="34" charset="0"/>
                          <a:cs typeface="Arial" panose="020B0604020202020204" pitchFamily="34" charset="0"/>
                        </a:rPr>
                        <a:t>I S </a:t>
                      </a:r>
                      <a:r>
                        <a:rPr lang="en-US" dirty="0">
                          <a:latin typeface="Arial" panose="020B0604020202020204" pitchFamily="34" charset="0"/>
                          <a:cs typeface="Arial" panose="020B0604020202020204" pitchFamily="34" charset="0"/>
                        </a:rPr>
                        <a:t>O17799.</a:t>
                      </a:r>
                      <a:endParaRPr lang="en-US" sz="1400"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656799856"/>
                  </a:ext>
                </a:extLst>
              </a:tr>
              <a:tr h="739045">
                <a:tc>
                  <a:txBody>
                    <a:bodyPr/>
                    <a:lstStyle/>
                    <a:p>
                      <a:r>
                        <a:rPr lang="en-US" b="1" dirty="0">
                          <a:solidFill>
                            <a:schemeClr val="bg1"/>
                          </a:solidFill>
                          <a:latin typeface="Arial" panose="020B0604020202020204" pitchFamily="34" charset="0"/>
                          <a:cs typeface="Arial" panose="020B0604020202020204" pitchFamily="34" charset="0"/>
                        </a:rPr>
                        <a:t>27003:2017</a:t>
                      </a:r>
                      <a:endParaRPr lang="en-US" sz="1400" b="1" noProof="0" dirty="0">
                        <a:solidFill>
                          <a:schemeClr val="bg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dirty="0">
                          <a:latin typeface="Arial" panose="020B0604020202020204" pitchFamily="34" charset="0"/>
                          <a:cs typeface="Arial" panose="020B0604020202020204" pitchFamily="34" charset="0"/>
                        </a:rPr>
                        <a:t>“Information security management system implementation guidance” details the process from inception to the production of implementation plans of an Information Security Management System specification and design.</a:t>
                      </a:r>
                      <a:endParaRPr lang="en-US" sz="1400"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849374256"/>
                  </a:ext>
                </a:extLst>
              </a:tr>
              <a:tr h="739045">
                <a:tc>
                  <a:txBody>
                    <a:bodyPr/>
                    <a:lstStyle/>
                    <a:p>
                      <a:r>
                        <a:rPr lang="en-US" b="1" dirty="0">
                          <a:solidFill>
                            <a:schemeClr val="bg1"/>
                          </a:solidFill>
                          <a:latin typeface="Arial" panose="020B0604020202020204" pitchFamily="34" charset="0"/>
                          <a:cs typeface="Arial" panose="020B0604020202020204" pitchFamily="34" charset="0"/>
                        </a:rPr>
                        <a:t>27004:2009</a:t>
                      </a:r>
                      <a:endParaRPr lang="en-US" sz="1400" b="1" noProof="0" dirty="0">
                        <a:solidFill>
                          <a:schemeClr val="bg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dirty="0">
                          <a:latin typeface="Arial" panose="020B0604020202020204" pitchFamily="34" charset="0"/>
                          <a:cs typeface="Arial" panose="020B0604020202020204" pitchFamily="34" charset="0"/>
                        </a:rPr>
                        <a:t>“Information security management—Measurement” provides guidance to help organizations measure and report on the effectiveness of their Information Security Management System processes and controls.</a:t>
                      </a:r>
                      <a:endParaRPr lang="en-US" sz="1400"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73816417"/>
                  </a:ext>
                </a:extLst>
              </a:tr>
              <a:tr h="547133">
                <a:tc>
                  <a:txBody>
                    <a:bodyPr/>
                    <a:lstStyle/>
                    <a:p>
                      <a:r>
                        <a:rPr lang="en-US" b="1" dirty="0">
                          <a:solidFill>
                            <a:schemeClr val="bg1"/>
                          </a:solidFill>
                          <a:latin typeface="Arial" panose="020B0604020202020204" pitchFamily="34" charset="0"/>
                          <a:cs typeface="Arial" panose="020B0604020202020204" pitchFamily="34" charset="0"/>
                        </a:rPr>
                        <a:t>27005:2018</a:t>
                      </a:r>
                      <a:endParaRPr lang="en-US" sz="1400" b="1" noProof="0" dirty="0">
                        <a:solidFill>
                          <a:schemeClr val="bg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dirty="0">
                          <a:latin typeface="Arial" panose="020B0604020202020204" pitchFamily="34" charset="0"/>
                          <a:cs typeface="Arial" panose="020B0604020202020204" pitchFamily="34" charset="0"/>
                        </a:rPr>
                        <a:t>“Information security risk management” provides guidelines on the information security risk management process. It supersedes </a:t>
                      </a:r>
                      <a:r>
                        <a:rPr lang="en-US" spc="-200" baseline="0" dirty="0">
                          <a:latin typeface="Arial" panose="020B0604020202020204" pitchFamily="34" charset="0"/>
                          <a:cs typeface="Arial" panose="020B0604020202020204" pitchFamily="34" charset="0"/>
                        </a:rPr>
                        <a:t>I S </a:t>
                      </a:r>
                      <a:r>
                        <a:rPr lang="en-US" dirty="0">
                          <a:latin typeface="Arial" panose="020B0604020202020204" pitchFamily="34" charset="0"/>
                          <a:cs typeface="Arial" panose="020B0604020202020204" pitchFamily="34" charset="0"/>
                        </a:rPr>
                        <a:t>O</a:t>
                      </a:r>
                      <a:r>
                        <a:rPr lang="en-US" sz="100" dirty="0">
                          <a:latin typeface="Arial" panose="020B0604020202020204" pitchFamily="34" charset="0"/>
                          <a:cs typeface="Arial" panose="020B0604020202020204" pitchFamily="34" charset="0"/>
                        </a:rPr>
                        <a:t>13335 to 3 over 4.</a:t>
                      </a:r>
                      <a:endParaRPr lang="en-IN" sz="1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3059306008"/>
                  </a:ext>
                </a:extLst>
              </a:tr>
            </a:tbl>
          </a:graphicData>
        </a:graphic>
      </p:graphicFrame>
      <p:graphicFrame>
        <p:nvGraphicFramePr>
          <p:cNvPr id="5" name="Object 4">
            <a:extLst>
              <a:ext uri="{FF2B5EF4-FFF2-40B4-BE49-F238E27FC236}">
                <a16:creationId xmlns:a16="http://schemas.microsoft.com/office/drawing/2014/main" id="{F13FDEF2-5B84-0F3F-ABDA-B7D0A9ED3886}"/>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956853468"/>
              </p:ext>
            </p:extLst>
          </p:nvPr>
        </p:nvGraphicFramePr>
        <p:xfrm>
          <a:off x="5243656" y="5665641"/>
          <a:ext cx="944921" cy="203521"/>
        </p:xfrm>
        <a:graphic>
          <a:graphicData uri="http://schemas.openxmlformats.org/presentationml/2006/ole">
            <mc:AlternateContent xmlns:mc="http://schemas.openxmlformats.org/markup-compatibility/2006">
              <mc:Choice xmlns:v="urn:schemas-microsoft-com:vml" Requires="v">
                <p:oleObj name="Equation" r:id="rId3" imgW="825480" imgH="177480" progId="Equation.DSMT4">
                  <p:embed/>
                </p:oleObj>
              </mc:Choice>
              <mc:Fallback>
                <p:oleObj name="Equation" r:id="rId3" imgW="825480" imgH="177480" progId="Equation.DSMT4">
                  <p:embed/>
                  <p:pic>
                    <p:nvPicPr>
                      <p:cNvPr id="5" name="Object 4">
                        <a:extLst>
                          <a:ext uri="{FF2B5EF4-FFF2-40B4-BE49-F238E27FC236}">
                            <a16:creationId xmlns:a16="http://schemas.microsoft.com/office/drawing/2014/main" id="{F13FDEF2-5B84-0F3F-ABDA-B7D0A9ED3886}"/>
                          </a:ext>
                          <a:ext uri="{C183D7F6-B498-43B3-948B-1728B52AA6E4}">
                            <adec:decorative xmlns:adec="http://schemas.microsoft.com/office/drawing/2017/decorative" val="1"/>
                          </a:ext>
                        </a:extLst>
                      </p:cNvPr>
                      <p:cNvPicPr/>
                      <p:nvPr/>
                    </p:nvPicPr>
                    <p:blipFill>
                      <a:blip r:embed="rId4"/>
                      <a:stretch>
                        <a:fillRect/>
                      </a:stretch>
                    </p:blipFill>
                    <p:spPr>
                      <a:xfrm>
                        <a:off x="5243656" y="5665641"/>
                        <a:ext cx="944921" cy="203521"/>
                      </a:xfrm>
                      <a:prstGeom prst="rect">
                        <a:avLst/>
                      </a:prstGeom>
                      <a:solidFill>
                        <a:srgbClr val="D4EAE4"/>
                      </a:solidFill>
                    </p:spPr>
                  </p:pic>
                </p:oleObj>
              </mc:Fallback>
            </mc:AlternateContent>
          </a:graphicData>
        </a:graphic>
      </p:graphicFrame>
      <p:sp>
        <p:nvSpPr>
          <p:cNvPr id="6" name="TextBox 5">
            <a:extLst>
              <a:ext uri="{FF2B5EF4-FFF2-40B4-BE49-F238E27FC236}">
                <a16:creationId xmlns:a16="http://schemas.microsoft.com/office/drawing/2014/main" id="{46C060C7-8E31-6EB1-A018-9DD0EE3C58AD}"/>
              </a:ext>
            </a:extLst>
          </p:cNvPr>
          <p:cNvSpPr txBox="1"/>
          <p:nvPr/>
        </p:nvSpPr>
        <p:spPr>
          <a:xfrm>
            <a:off x="2756462" y="1390750"/>
            <a:ext cx="3626314" cy="307777"/>
          </a:xfrm>
          <a:prstGeom prst="rect">
            <a:avLst/>
          </a:prstGeom>
          <a:noFill/>
          <a:ln w="15875">
            <a:noFill/>
          </a:ln>
        </p:spPr>
        <p:txBody>
          <a:bodyPr wrap="none" rtlCol="0">
            <a:spAutoFit/>
          </a:bodyPr>
          <a:lstStyle/>
          <a:p>
            <a:r>
              <a:rPr lang="en-US" sz="1400" dirty="0"/>
              <a:t>Standards are concerned with best practice</a:t>
            </a:r>
          </a:p>
        </p:txBody>
      </p:sp>
      <p:sp>
        <p:nvSpPr>
          <p:cNvPr id="7" name="TextBox 6">
            <a:extLst>
              <a:ext uri="{FF2B5EF4-FFF2-40B4-BE49-F238E27FC236}">
                <a16:creationId xmlns:a16="http://schemas.microsoft.com/office/drawing/2014/main" id="{5BBB44AC-C48D-06BA-6D45-EB7B5D860243}"/>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
        <p:nvSpPr>
          <p:cNvPr id="8" name="TextBox 7">
            <a:extLst>
              <a:ext uri="{FF2B5EF4-FFF2-40B4-BE49-F238E27FC236}">
                <a16:creationId xmlns:a16="http://schemas.microsoft.com/office/drawing/2014/main" id="{1FE82A86-11B6-D6F9-253A-D11894531E61}"/>
              </a:ext>
            </a:extLst>
          </p:cNvPr>
          <p:cNvSpPr txBox="1"/>
          <p:nvPr/>
        </p:nvSpPr>
        <p:spPr>
          <a:xfrm>
            <a:off x="1350747" y="5956311"/>
            <a:ext cx="6437744" cy="307777"/>
          </a:xfrm>
          <a:prstGeom prst="rect">
            <a:avLst/>
          </a:prstGeom>
          <a:noFill/>
        </p:spPr>
        <p:txBody>
          <a:bodyPr wrap="square" rtlCol="0">
            <a:spAutoFit/>
          </a:bodyPr>
          <a:lstStyle/>
          <a:p>
            <a:r>
              <a:rPr lang="en-US" dirty="0"/>
              <a:t>The dates shown above are not current; these documents have been updated.</a:t>
            </a:r>
          </a:p>
        </p:txBody>
      </p:sp>
    </p:spTree>
    <p:extLst>
      <p:ext uri="{BB962C8B-B14F-4D97-AF65-F5344CB8AC3E}">
        <p14:creationId xmlns:p14="http://schemas.microsoft.com/office/powerpoint/2010/main" val="1404241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23031"/>
            <a:ext cx="8224838" cy="590349"/>
          </a:xfrm>
        </p:spPr>
        <p:txBody>
          <a:bodyPr wrap="square" lIns="0" tIns="18000" rIns="0" bIns="18000" anchor="ctr" anchorCtr="0">
            <a:spAutoFit/>
          </a:bodyPr>
          <a:lstStyle/>
          <a:p>
            <a:r>
              <a:rPr lang="en-US" noProof="0" dirty="0"/>
              <a:t>Table 14.1 </a:t>
            </a:r>
            <a:r>
              <a:rPr lang="en-US" sz="2800" noProof="0" dirty="0"/>
              <a:t>(2 of 2)</a:t>
            </a:r>
            <a:endParaRPr lang="en-US" noProof="0" dirty="0"/>
          </a:p>
        </p:txBody>
      </p:sp>
      <p:sp>
        <p:nvSpPr>
          <p:cNvPr id="8" name="Content Placeholder 7">
            <a:extLst>
              <a:ext uri="{FF2B5EF4-FFF2-40B4-BE49-F238E27FC236}">
                <a16:creationId xmlns:a16="http://schemas.microsoft.com/office/drawing/2014/main" id="{1BDD1045-054F-E91B-D03A-A8F6C0AA3113}"/>
              </a:ext>
            </a:extLst>
          </p:cNvPr>
          <p:cNvSpPr>
            <a:spLocks noGrp="1"/>
          </p:cNvSpPr>
          <p:nvPr>
            <p:ph sz="quarter" idx="13"/>
          </p:nvPr>
        </p:nvSpPr>
        <p:spPr>
          <a:xfrm>
            <a:off x="457200" y="1072158"/>
            <a:ext cx="8229600" cy="344128"/>
          </a:xfrm>
        </p:spPr>
        <p:txBody>
          <a:bodyPr lIns="0" tIns="18000" rIns="0" bIns="18000" anchor="ctr" anchorCtr="0">
            <a:spAutoFit/>
          </a:bodyPr>
          <a:lstStyle/>
          <a:p>
            <a:pPr marL="432" indent="0">
              <a:buNone/>
            </a:pPr>
            <a:r>
              <a:rPr lang="en-US" sz="2000" spc="-250" noProof="0" dirty="0">
                <a:latin typeface="Arial" panose="020B0604020202020204" pitchFamily="34" charset="0"/>
                <a:cs typeface="Arial" panose="020B0604020202020204" pitchFamily="34" charset="0"/>
              </a:rPr>
              <a:t>I S </a:t>
            </a:r>
            <a:r>
              <a:rPr lang="en-US" sz="2000" noProof="0" dirty="0">
                <a:latin typeface="Arial" panose="020B0604020202020204" pitchFamily="34" charset="0"/>
                <a:cs typeface="Arial" panose="020B0604020202020204" pitchFamily="34" charset="0"/>
              </a:rPr>
              <a:t>O/</a:t>
            </a:r>
            <a:r>
              <a:rPr lang="en-US" sz="2000" spc="-250" noProof="0" dirty="0">
                <a:latin typeface="Arial" panose="020B0604020202020204" pitchFamily="34" charset="0"/>
                <a:cs typeface="Arial" panose="020B0604020202020204" pitchFamily="34" charset="0"/>
              </a:rPr>
              <a:t>I E </a:t>
            </a:r>
            <a:r>
              <a:rPr lang="en-US" sz="2000" noProof="0" dirty="0">
                <a:latin typeface="Arial" panose="020B0604020202020204" pitchFamily="34" charset="0"/>
                <a:cs typeface="Arial" panose="020B0604020202020204" pitchFamily="34" charset="0"/>
              </a:rPr>
              <a:t>C 27000 Series of Standards on </a:t>
            </a:r>
            <a:r>
              <a:rPr lang="en-US" sz="2000" spc="-250" noProof="0" dirty="0">
                <a:latin typeface="Arial" panose="020B0604020202020204" pitchFamily="34" charset="0"/>
                <a:cs typeface="Arial" panose="020B0604020202020204" pitchFamily="34" charset="0"/>
              </a:rPr>
              <a:t>I </a:t>
            </a:r>
            <a:r>
              <a:rPr lang="en-US" sz="2000" noProof="0" dirty="0">
                <a:latin typeface="Arial" panose="020B0604020202020204" pitchFamily="34" charset="0"/>
                <a:cs typeface="Arial" panose="020B0604020202020204" pitchFamily="34" charset="0"/>
              </a:rPr>
              <a:t>T Security Techniques</a:t>
            </a:r>
          </a:p>
        </p:txBody>
      </p:sp>
      <p:graphicFrame>
        <p:nvGraphicFramePr>
          <p:cNvPr id="9" name="Table 8">
            <a:extLst>
              <a:ext uri="{FF2B5EF4-FFF2-40B4-BE49-F238E27FC236}">
                <a16:creationId xmlns:a16="http://schemas.microsoft.com/office/drawing/2014/main" id="{4D441F8C-C564-7592-B907-B7DF037548CD}"/>
              </a:ext>
            </a:extLst>
          </p:cNvPr>
          <p:cNvGraphicFramePr>
            <a:graphicFrameLocks noGrp="1"/>
          </p:cNvGraphicFramePr>
          <p:nvPr>
            <p:extLst>
              <p:ext uri="{D42A27DB-BD31-4B8C-83A1-F6EECF244321}">
                <p14:modId xmlns:p14="http://schemas.microsoft.com/office/powerpoint/2010/main" val="3750326839"/>
              </p:ext>
            </p:extLst>
          </p:nvPr>
        </p:nvGraphicFramePr>
        <p:xfrm>
          <a:off x="457200" y="1698527"/>
          <a:ext cx="8229600" cy="3695225"/>
        </p:xfrm>
        <a:graphic>
          <a:graphicData uri="http://schemas.openxmlformats.org/drawingml/2006/table">
            <a:tbl>
              <a:tblPr firstRow="1" firstCol="1" bandRow="1">
                <a:tableStyleId>{2D5ABB26-0587-4C30-8999-92F81FD0307C}</a:tableStyleId>
              </a:tblPr>
              <a:tblGrid>
                <a:gridCol w="1145969">
                  <a:extLst>
                    <a:ext uri="{9D8B030D-6E8A-4147-A177-3AD203B41FA5}">
                      <a16:colId xmlns:a16="http://schemas.microsoft.com/office/drawing/2014/main" val="3795549608"/>
                    </a:ext>
                  </a:extLst>
                </a:gridCol>
                <a:gridCol w="7083631">
                  <a:extLst>
                    <a:ext uri="{9D8B030D-6E8A-4147-A177-3AD203B41FA5}">
                      <a16:colId xmlns:a16="http://schemas.microsoft.com/office/drawing/2014/main" val="2583128684"/>
                    </a:ext>
                  </a:extLst>
                </a:gridCol>
              </a:tblGrid>
              <a:tr h="739045">
                <a:tc>
                  <a:txBody>
                    <a:bodyPr/>
                    <a:lstStyle/>
                    <a:p>
                      <a:r>
                        <a:rPr lang="en-US" b="1" dirty="0">
                          <a:solidFill>
                            <a:schemeClr val="bg1"/>
                          </a:solidFill>
                          <a:latin typeface="Arial" panose="020B0604020202020204" pitchFamily="34" charset="0"/>
                          <a:cs typeface="Arial" panose="020B0604020202020204" pitchFamily="34" charset="0"/>
                        </a:rPr>
                        <a:t>27006:2015</a:t>
                      </a:r>
                      <a:endParaRPr lang="en-US" b="1" noProof="0" dirty="0">
                        <a:solidFill>
                          <a:schemeClr val="bg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r>
                        <a:rPr lang="en-US" dirty="0">
                          <a:latin typeface="Arial" panose="020B0604020202020204" pitchFamily="34" charset="0"/>
                          <a:cs typeface="Arial" panose="020B0604020202020204" pitchFamily="34" charset="0"/>
                        </a:rPr>
                        <a:t>“Requirements for bodies providing audit and certification of information security management systems” specifies requirements and provides guidance for these bodies.</a:t>
                      </a:r>
                      <a:endParaRPr lang="en-US"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451736714"/>
                  </a:ext>
                </a:extLst>
              </a:tr>
              <a:tr h="739045">
                <a:tc>
                  <a:txBody>
                    <a:bodyPr/>
                    <a:lstStyle/>
                    <a:p>
                      <a:r>
                        <a:rPr lang="en-US" b="1" dirty="0">
                          <a:solidFill>
                            <a:schemeClr val="bg1"/>
                          </a:solidFill>
                          <a:latin typeface="Arial" panose="020B0604020202020204" pitchFamily="34" charset="0"/>
                          <a:cs typeface="Arial" panose="020B0604020202020204" pitchFamily="34" charset="0"/>
                        </a:rPr>
                        <a:t>27017:2015</a:t>
                      </a:r>
                      <a:endParaRPr lang="en-US" b="1" noProof="0" dirty="0">
                        <a:solidFill>
                          <a:schemeClr val="bg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r>
                        <a:rPr lang="en-US" dirty="0">
                          <a:latin typeface="Arial" panose="020B0604020202020204" pitchFamily="34" charset="0"/>
                          <a:cs typeface="Arial" panose="020B0604020202020204" pitchFamily="34" charset="0"/>
                        </a:rPr>
                        <a:t>“Code of practice for Information Security Controls based on </a:t>
                      </a:r>
                      <a:r>
                        <a:rPr lang="en-US" spc="-200" baseline="0" dirty="0">
                          <a:latin typeface="Arial" panose="020B0604020202020204" pitchFamily="34" charset="0"/>
                          <a:cs typeface="Arial" panose="020B0604020202020204" pitchFamily="34" charset="0"/>
                        </a:rPr>
                        <a:t>I S </a:t>
                      </a:r>
                      <a:r>
                        <a:rPr lang="en-US" dirty="0">
                          <a:latin typeface="Arial" panose="020B0604020202020204" pitchFamily="34" charset="0"/>
                          <a:cs typeface="Arial" panose="020B0604020202020204" pitchFamily="34" charset="0"/>
                        </a:rPr>
                        <a:t>O/</a:t>
                      </a:r>
                      <a:r>
                        <a:rPr lang="en-US" spc="-200" baseline="0" dirty="0">
                          <a:latin typeface="Arial" panose="020B0604020202020204" pitchFamily="34" charset="0"/>
                          <a:cs typeface="Arial" panose="020B0604020202020204" pitchFamily="34" charset="0"/>
                        </a:rPr>
                        <a:t>I E </a:t>
                      </a:r>
                      <a:r>
                        <a:rPr lang="en-US" dirty="0">
                          <a:latin typeface="Arial" panose="020B0604020202020204" pitchFamily="34" charset="0"/>
                          <a:cs typeface="Arial" panose="020B0604020202020204" pitchFamily="34" charset="0"/>
                        </a:rPr>
                        <a:t>C 27002 for Cloud Services” provides guidelines for information security controls applicable to the provision and use of Cloud services.</a:t>
                      </a:r>
                      <a:endParaRPr lang="en-US"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4269655436"/>
                  </a:ext>
                </a:extLst>
              </a:tr>
              <a:tr h="739045">
                <a:tc>
                  <a:txBody>
                    <a:bodyPr/>
                    <a:lstStyle/>
                    <a:p>
                      <a:r>
                        <a:rPr lang="en-US" b="1" dirty="0">
                          <a:solidFill>
                            <a:schemeClr val="bg1"/>
                          </a:solidFill>
                          <a:latin typeface="Arial" panose="020B0604020202020204" pitchFamily="34" charset="0"/>
                          <a:cs typeface="Arial" panose="020B0604020202020204" pitchFamily="34" charset="0"/>
                        </a:rPr>
                        <a:t>27033:2010-16</a:t>
                      </a:r>
                      <a:endParaRPr lang="en-US" b="1" noProof="0" dirty="0">
                        <a:solidFill>
                          <a:schemeClr val="bg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r>
                        <a:rPr lang="en-US" dirty="0">
                          <a:latin typeface="Arial" panose="020B0604020202020204" pitchFamily="34" charset="0"/>
                          <a:cs typeface="Arial" panose="020B0604020202020204" pitchFamily="34" charset="0"/>
                        </a:rPr>
                        <a:t>“Network Security” provides guidance on the design and implementation of network security, in 6 parts.</a:t>
                      </a:r>
                      <a:endParaRPr lang="en-US"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92357465"/>
                  </a:ext>
                </a:extLst>
              </a:tr>
              <a:tr h="739045">
                <a:tc>
                  <a:txBody>
                    <a:bodyPr/>
                    <a:lstStyle/>
                    <a:p>
                      <a:r>
                        <a:rPr lang="en-US" b="1" dirty="0">
                          <a:solidFill>
                            <a:schemeClr val="bg1"/>
                          </a:solidFill>
                          <a:latin typeface="Arial" panose="020B0604020202020204" pitchFamily="34" charset="0"/>
                          <a:cs typeface="Arial" panose="020B0604020202020204" pitchFamily="34" charset="0"/>
                        </a:rPr>
                        <a:t>27034:2011-18</a:t>
                      </a:r>
                      <a:endParaRPr lang="en-US" b="1" noProof="0" dirty="0">
                        <a:solidFill>
                          <a:schemeClr val="bg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r>
                        <a:rPr lang="en-US" dirty="0">
                          <a:latin typeface="Arial" panose="020B0604020202020204" pitchFamily="34" charset="0"/>
                          <a:cs typeface="Arial" panose="020B0604020202020204" pitchFamily="34" charset="0"/>
                        </a:rPr>
                        <a:t>“Application Security” provides guidance on the framework and process for providing application security, in 8 parts.</a:t>
                      </a:r>
                      <a:endParaRPr lang="en-US"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146532099"/>
                  </a:ext>
                </a:extLst>
              </a:tr>
              <a:tr h="739045">
                <a:tc>
                  <a:txBody>
                    <a:bodyPr/>
                    <a:lstStyle/>
                    <a:p>
                      <a:r>
                        <a:rPr lang="en-US" b="1" dirty="0">
                          <a:solidFill>
                            <a:schemeClr val="bg1"/>
                          </a:solidFill>
                          <a:latin typeface="Arial" panose="020B0604020202020204" pitchFamily="34" charset="0"/>
                          <a:cs typeface="Arial" panose="020B0604020202020204" pitchFamily="34" charset="0"/>
                        </a:rPr>
                        <a:t>27035:2016</a:t>
                      </a:r>
                      <a:endParaRPr lang="en-US" b="1" noProof="0" dirty="0">
                        <a:solidFill>
                          <a:schemeClr val="bg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r>
                        <a:rPr lang="en-US" dirty="0">
                          <a:latin typeface="Arial" panose="020B0604020202020204" pitchFamily="34" charset="0"/>
                          <a:cs typeface="Arial" panose="020B0604020202020204" pitchFamily="34" charset="0"/>
                        </a:rPr>
                        <a:t>“Information security incident management” provides guidance on the framework and process for providing application security, in 2 parts.</a:t>
                      </a:r>
                      <a:endParaRPr lang="en-US"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692132928"/>
                  </a:ext>
                </a:extLst>
              </a:tr>
            </a:tbl>
          </a:graphicData>
        </a:graphic>
      </p:graphicFrame>
      <p:sp>
        <p:nvSpPr>
          <p:cNvPr id="2" name="TextBox 1">
            <a:extLst>
              <a:ext uri="{FF2B5EF4-FFF2-40B4-BE49-F238E27FC236}">
                <a16:creationId xmlns:a16="http://schemas.microsoft.com/office/drawing/2014/main" id="{1E45369C-7A88-75B4-15AE-5C794890216E}"/>
              </a:ext>
            </a:extLst>
          </p:cNvPr>
          <p:cNvSpPr txBox="1"/>
          <p:nvPr/>
        </p:nvSpPr>
        <p:spPr>
          <a:xfrm>
            <a:off x="2756462" y="1390750"/>
            <a:ext cx="3626314" cy="307777"/>
          </a:xfrm>
          <a:prstGeom prst="rect">
            <a:avLst/>
          </a:prstGeom>
          <a:noFill/>
          <a:ln w="15875">
            <a:noFill/>
          </a:ln>
        </p:spPr>
        <p:txBody>
          <a:bodyPr wrap="none" rtlCol="0">
            <a:spAutoFit/>
          </a:bodyPr>
          <a:lstStyle/>
          <a:p>
            <a:r>
              <a:rPr lang="en-US" sz="1400" dirty="0"/>
              <a:t>Standards are concerned with best practice</a:t>
            </a:r>
          </a:p>
        </p:txBody>
      </p:sp>
      <p:sp>
        <p:nvSpPr>
          <p:cNvPr id="3" name="TextBox 2">
            <a:extLst>
              <a:ext uri="{FF2B5EF4-FFF2-40B4-BE49-F238E27FC236}">
                <a16:creationId xmlns:a16="http://schemas.microsoft.com/office/drawing/2014/main" id="{148ABFB5-D1B4-D676-1538-6A58406EFEED}"/>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
        <p:nvSpPr>
          <p:cNvPr id="4" name="TextBox 3">
            <a:extLst>
              <a:ext uri="{FF2B5EF4-FFF2-40B4-BE49-F238E27FC236}">
                <a16:creationId xmlns:a16="http://schemas.microsoft.com/office/drawing/2014/main" id="{7A296AE9-0F31-168D-C086-5C02C8DD2C94}"/>
              </a:ext>
            </a:extLst>
          </p:cNvPr>
          <p:cNvSpPr txBox="1"/>
          <p:nvPr/>
        </p:nvSpPr>
        <p:spPr>
          <a:xfrm>
            <a:off x="1350747" y="5447634"/>
            <a:ext cx="6437744" cy="307777"/>
          </a:xfrm>
          <a:prstGeom prst="rect">
            <a:avLst/>
          </a:prstGeom>
          <a:noFill/>
        </p:spPr>
        <p:txBody>
          <a:bodyPr wrap="square" rtlCol="0">
            <a:spAutoFit/>
          </a:bodyPr>
          <a:lstStyle/>
          <a:p>
            <a:r>
              <a:rPr lang="en-US" dirty="0"/>
              <a:t>The dates shown above are not current; these documents have been updated.</a:t>
            </a:r>
          </a:p>
        </p:txBody>
      </p:sp>
    </p:spTree>
    <p:extLst>
      <p:ext uri="{BB962C8B-B14F-4D97-AF65-F5344CB8AC3E}">
        <p14:creationId xmlns:p14="http://schemas.microsoft.com/office/powerpoint/2010/main" val="2265755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96F5EB-17B2-4CB8-8F3E-B0DD1D45053C}"/>
              </a:ext>
            </a:extLst>
          </p:cNvPr>
          <p:cNvSpPr txBox="1"/>
          <p:nvPr/>
        </p:nvSpPr>
        <p:spPr>
          <a:xfrm>
            <a:off x="827584" y="1199971"/>
            <a:ext cx="7704856" cy="4216539"/>
          </a:xfrm>
          <a:prstGeom prst="rect">
            <a:avLst/>
          </a:prstGeom>
          <a:noFill/>
        </p:spPr>
        <p:txBody>
          <a:bodyPr wrap="square" rtlCol="0">
            <a:spAutoFit/>
          </a:bodyPr>
          <a:lstStyle/>
          <a:p>
            <a:r>
              <a:rPr lang="en-US" sz="2800" dirty="0"/>
              <a:t>“Providing satisfactory security controls in a computer system is….a system design problem. A combination of hardware, software, communications, physical, personnel and administrative procedural safeguards is required for comprehensive security….software safeguards alone are not sufficient.”</a:t>
            </a:r>
          </a:p>
          <a:p>
            <a:r>
              <a:rPr lang="en-US" sz="2400" i="1" dirty="0"/>
              <a:t>-- The Ware Report Defense Science Board Task Force on Computer Security, 1970</a:t>
            </a:r>
          </a:p>
          <a:p>
            <a:r>
              <a:rPr lang="en-US" sz="2400" i="1" dirty="0"/>
              <a:t>-- See following slides</a:t>
            </a:r>
          </a:p>
        </p:txBody>
      </p:sp>
      <p:sp>
        <p:nvSpPr>
          <p:cNvPr id="6" name="Title 5">
            <a:extLst>
              <a:ext uri="{FF2B5EF4-FFF2-40B4-BE49-F238E27FC236}">
                <a16:creationId xmlns:a16="http://schemas.microsoft.com/office/drawing/2014/main" id="{1123B08B-7319-26C4-D67A-90762E55EC70}"/>
              </a:ext>
            </a:extLst>
          </p:cNvPr>
          <p:cNvSpPr txBox="1">
            <a:spLocks/>
          </p:cNvSpPr>
          <p:nvPr/>
        </p:nvSpPr>
        <p:spPr>
          <a:xfrm>
            <a:off x="457200" y="223031"/>
            <a:ext cx="8224838" cy="590349"/>
          </a:xfrm>
          <a:prstGeom prst="rect">
            <a:avLst/>
          </a:prstGeom>
          <a:noFill/>
          <a:ln>
            <a:noFill/>
          </a:ln>
        </p:spPr>
        <p:txBody>
          <a:bodyPr wrap="square" lIns="0" tIns="18000" rIns="0" bIns="18000" anchor="ctr" anchorCtr="0">
            <a:spAutoFit/>
          </a:bodyPr>
          <a:lstStyle>
            <a:defPPr marR="0" lvl="0" algn="l" rtl="0">
              <a:lnSpc>
                <a:spcPct val="100000"/>
              </a:lnSpc>
              <a:spcBef>
                <a:spcPts val="0"/>
              </a:spcBef>
              <a:spcAft>
                <a:spcPts val="0"/>
              </a:spcAft>
            </a:defPPr>
            <a:lvl1pPr marL="0" indent="0">
              <a:buClr>
                <a:srgbClr val="007FA3"/>
              </a:buClr>
              <a:buFont typeface="Times New Roman"/>
              <a:defRPr sz="3600" b="1">
                <a:solidFill>
                  <a:srgbClr val="007FA3"/>
                </a:solidFill>
                <a:latin typeface="+mj-lt"/>
                <a:ea typeface="Times New Roman"/>
                <a:cs typeface="Times New Roman"/>
                <a:sym typeface="Times New Roman"/>
              </a:defRPr>
            </a:lvl1pPr>
            <a:lvl2pPr indent="0">
              <a:defRPr sz="1800"/>
            </a:lvl2pPr>
            <a:lvl3pPr indent="0">
              <a:defRPr sz="1800"/>
            </a:lvl3pPr>
            <a:lvl4pPr indent="0">
              <a:defRPr sz="1800"/>
            </a:lvl4pPr>
            <a:lvl5pPr indent="0">
              <a:defRPr sz="1800"/>
            </a:lvl5pPr>
            <a:lvl6pPr indent="0">
              <a:defRPr sz="1800"/>
            </a:lvl6pPr>
            <a:lvl7pPr indent="0">
              <a:defRPr sz="1800"/>
            </a:lvl7pPr>
            <a:lvl8pPr indent="0">
              <a:defRPr sz="1800"/>
            </a:lvl8pPr>
            <a:lvl9pPr indent="0">
              <a:defRPr sz="1800"/>
            </a:lvl9pPr>
          </a:lstStyle>
          <a:p>
            <a:r>
              <a:rPr lang="en-US" dirty="0"/>
              <a:t>Security As A Design Problem</a:t>
            </a:r>
          </a:p>
        </p:txBody>
      </p:sp>
      <p:sp>
        <p:nvSpPr>
          <p:cNvPr id="7" name="TextBox 6">
            <a:extLst>
              <a:ext uri="{FF2B5EF4-FFF2-40B4-BE49-F238E27FC236}">
                <a16:creationId xmlns:a16="http://schemas.microsoft.com/office/drawing/2014/main" id="{01F3D6AD-B5A5-0EBD-CE01-72B69BE52438}"/>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437041024"/>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2" ma:contentTypeDescription="Create a new document." ma:contentTypeScope="" ma:versionID="9ee3781bcb6633d132c89161492bb118">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d3e430f46b92204fb5a3381a429c4dbe"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7c1bd8dc-4e40-424f-a15f-9ffcd522197f">
      <UserInfo>
        <DisplayName/>
        <AccountId xsi:nil="true"/>
        <AccountType/>
      </UserInfo>
    </SharedWithUsers>
    <MediaLengthInSeconds xmlns="6125ffc9-2c56-435e-8267-1393444907b2" xsi:nil="true"/>
  </documentManagement>
</p:properties>
</file>

<file path=customXml/itemProps1.xml><?xml version="1.0" encoding="utf-8"?>
<ds:datastoreItem xmlns:ds="http://schemas.openxmlformats.org/officeDocument/2006/customXml" ds:itemID="{0633206B-8727-4778-AC8E-2556F60E97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1bd8dc-4e40-424f-a15f-9ffcd522197f"/>
    <ds:schemaRef ds:uri="6125ffc9-2c56-435e-8267-1393444907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AC9E702-E4C3-40C2-A01D-408E440310ED}">
  <ds:schemaRefs>
    <ds:schemaRef ds:uri="http://schemas.microsoft.com/sharepoint/v3/contenttype/forms"/>
  </ds:schemaRefs>
</ds:datastoreItem>
</file>

<file path=customXml/itemProps3.xml><?xml version="1.0" encoding="utf-8"?>
<ds:datastoreItem xmlns:ds="http://schemas.openxmlformats.org/officeDocument/2006/customXml" ds:itemID="{8AF8E798-AB1F-4558-875C-69732E84D23C}">
  <ds:schemaRefs>
    <ds:schemaRef ds:uri="6125ffc9-2c56-435e-8267-1393444907b2"/>
    <ds:schemaRef ds:uri="http://purl.org/dc/terms/"/>
    <ds:schemaRef ds:uri="7c1bd8dc-4e40-424f-a15f-9ffcd522197f"/>
    <ds:schemaRef ds:uri="http://schemas.microsoft.com/office/2006/documentManagement/types"/>
    <ds:schemaRef ds:uri="http://purl.org/dc/dcmitype/"/>
    <ds:schemaRef ds:uri="http://schemas.openxmlformats.org/package/2006/metadata/core-properties"/>
    <ds:schemaRef ds:uri="http://schemas.microsoft.com/office/infopath/2007/PartnerControls"/>
    <ds:schemaRef ds:uri="http://purl.org/dc/elements/1.1/"/>
    <ds:schemaRef ds:uri="http://www.w3.org/XML/1998/namespace"/>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148499</TotalTime>
  <Words>19269</Words>
  <Application>Microsoft Office PowerPoint</Application>
  <PresentationFormat>On-screen Show (4:3)</PresentationFormat>
  <Paragraphs>1112</Paragraphs>
  <Slides>53</Slides>
  <Notes>49</Notes>
  <HiddenSlides>1</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53</vt:i4>
      </vt:variant>
    </vt:vector>
  </HeadingPairs>
  <TitlesOfParts>
    <vt:vector size="68" baseType="lpstr">
      <vt:lpstr>helvetica</vt:lpstr>
      <vt:lpstr>Wingdings</vt:lpstr>
      <vt:lpstr>Calibri</vt:lpstr>
      <vt:lpstr>Times</vt:lpstr>
      <vt:lpstr>Times New Roman</vt:lpstr>
      <vt:lpstr>Noto Sans Symbols</vt:lpstr>
      <vt:lpstr>Source Sans Pro Web</vt:lpstr>
      <vt:lpstr>Verdana</vt:lpstr>
      <vt:lpstr>Inter var ISO</vt:lpstr>
      <vt:lpstr>LabGrotesque</vt:lpstr>
      <vt:lpstr>Arial</vt:lpstr>
      <vt:lpstr>Open Sans</vt:lpstr>
      <vt:lpstr>USHE</vt:lpstr>
      <vt:lpstr>USHE_slide options</vt:lpstr>
      <vt:lpstr>Equation</vt:lpstr>
      <vt:lpstr>Computer Security: Principles and Practice</vt:lpstr>
      <vt:lpstr>An Opinion Piece</vt:lpstr>
      <vt:lpstr>NY State Department of Financial Services Cybersecurity Regulation</vt:lpstr>
      <vt:lpstr>I T Security Management Overview</vt:lpstr>
      <vt:lpstr>Risk Management Frameworks</vt:lpstr>
      <vt:lpstr>ISO/IEC 27001</vt:lpstr>
      <vt:lpstr>Table 14.1 (1 of 2)</vt:lpstr>
      <vt:lpstr>Table 14.1 (2 of 2)</vt:lpstr>
      <vt:lpstr>PowerPoint Presentation</vt:lpstr>
      <vt:lpstr>PowerPoint Presentation</vt:lpstr>
      <vt:lpstr>PowerPoint Presentation</vt:lpstr>
      <vt:lpstr>Key NIST Cybersecurity Framework Attributes</vt:lpstr>
      <vt:lpstr>Framework Core </vt:lpstr>
      <vt:lpstr>Subcategories &amp; Informative References </vt:lpstr>
      <vt:lpstr>Cybersecurity Framework</vt:lpstr>
      <vt:lpstr>I T Security Management </vt:lpstr>
      <vt:lpstr>Figure 14.1</vt:lpstr>
      <vt:lpstr>Figure 14.2</vt:lpstr>
      <vt:lpstr>Organizational Context and Security Policy</vt:lpstr>
      <vt:lpstr>Security Policy</vt:lpstr>
      <vt:lpstr>Management Support</vt:lpstr>
      <vt:lpstr>Security Risk Assessment</vt:lpstr>
      <vt:lpstr>Baseline Approach</vt:lpstr>
      <vt:lpstr>Informal Approach</vt:lpstr>
      <vt:lpstr>Detailed Risk Analysis</vt:lpstr>
      <vt:lpstr>Detailed Security Risk Analysis</vt:lpstr>
      <vt:lpstr>Combined Approach</vt:lpstr>
      <vt:lpstr>Figure 14.3</vt:lpstr>
      <vt:lpstr>Establishing the Context</vt:lpstr>
      <vt:lpstr>Figure 14.4</vt:lpstr>
      <vt:lpstr>Asset Identification</vt:lpstr>
      <vt:lpstr>Terminology</vt:lpstr>
      <vt:lpstr>Threat Identification</vt:lpstr>
      <vt:lpstr>Threat Sources</vt:lpstr>
      <vt:lpstr>Vulnerability Identification</vt:lpstr>
      <vt:lpstr>Analyze Risks</vt:lpstr>
      <vt:lpstr>Analyze Risks</vt:lpstr>
      <vt:lpstr>Analyze Existing Controls</vt:lpstr>
      <vt:lpstr>Table 14.2</vt:lpstr>
      <vt:lpstr>Table 14.3 (1 of 2)</vt:lpstr>
      <vt:lpstr>Table 14.3 (2 of 2)</vt:lpstr>
      <vt:lpstr>Table 14.4</vt:lpstr>
      <vt:lpstr>Table 14.5</vt:lpstr>
      <vt:lpstr>Business Impact</vt:lpstr>
      <vt:lpstr>Figure 14.5</vt:lpstr>
      <vt:lpstr>Risk Treatment Alternatives</vt:lpstr>
      <vt:lpstr>Typical Risk Management Process</vt:lpstr>
      <vt:lpstr>Risk Assessment of Social Media</vt:lpstr>
      <vt:lpstr>Case Study: Silver Star Mines</vt:lpstr>
      <vt:lpstr>Assets</vt:lpstr>
      <vt:lpstr>Table 14.6</vt:lpstr>
      <vt:lpstr>Summary</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Fifth Edition, Chapter 14</dc:title>
  <dc:subject>Engineering and Computer Science</dc:subject>
  <dc:creator>Stallings and Brown</dc:creator>
  <cp:keywords>Computer Security</cp:keywords>
  <dc:description>Additional information may be found in the Notes Pane of each slide by pressing F6._x000d_
Alt text for images/ equations within table cells have been placed behind the object intentionally to provide a better screen reader user experience.</dc:description>
  <cp:lastModifiedBy>Stan Wine</cp:lastModifiedBy>
  <cp:revision>1055</cp:revision>
  <dcterms:modified xsi:type="dcterms:W3CDTF">2025-05-13T00:28:20Z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y fmtid="{D5CDD505-2E9C-101B-9397-08002B2CF9AE}" pid="3" name="Order">
    <vt:r8>6374000</vt:r8>
  </property>
  <property fmtid="{D5CDD505-2E9C-101B-9397-08002B2CF9AE}" pid="4" name="_ExtendedDescription">
    <vt:lpwstr/>
  </property>
  <property fmtid="{D5CDD505-2E9C-101B-9397-08002B2CF9AE}" pid="5" name="TriggerFlowInfo">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ies>
</file>